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41" r:id="rId2"/>
  </p:sldMasterIdLst>
  <p:notesMasterIdLst>
    <p:notesMasterId r:id="rId18"/>
  </p:notesMasterIdLst>
  <p:sldIdLst>
    <p:sldId id="671" r:id="rId3"/>
    <p:sldId id="294" r:id="rId4"/>
    <p:sldId id="672" r:id="rId5"/>
    <p:sldId id="673" r:id="rId6"/>
    <p:sldId id="682" r:id="rId7"/>
    <p:sldId id="675" r:id="rId8"/>
    <p:sldId id="683" r:id="rId9"/>
    <p:sldId id="677" r:id="rId10"/>
    <p:sldId id="678" r:id="rId11"/>
    <p:sldId id="679" r:id="rId12"/>
    <p:sldId id="680" r:id="rId13"/>
    <p:sldId id="681" r:id="rId14"/>
    <p:sldId id="265" r:id="rId15"/>
    <p:sldId id="684" r:id="rId16"/>
    <p:sldId id="270"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edsoe, Michelle" initials="BM" lastIdx="36" clrIdx="0">
    <p:extLst>
      <p:ext uri="{19B8F6BF-5375-455C-9EA6-DF929625EA0E}">
        <p15:presenceInfo xmlns:p15="http://schemas.microsoft.com/office/powerpoint/2012/main" userId="S::BledsoeM@meritain.us.com::b815920e-5c25-4984-9dbf-c4346a0cdfc2" providerId="AD"/>
      </p:ext>
    </p:extLst>
  </p:cmAuthor>
  <p:cmAuthor id="2" name="Hawley, Rebecca" initials="HR" lastIdx="1" clrIdx="1">
    <p:extLst>
      <p:ext uri="{19B8F6BF-5375-455C-9EA6-DF929625EA0E}">
        <p15:presenceInfo xmlns:p15="http://schemas.microsoft.com/office/powerpoint/2012/main" userId="S-1-5-21-3144985769-2201419796-812964543-2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a:srgbClr val="F5F7F9"/>
    <a:srgbClr val="FDD9A9"/>
    <a:srgbClr val="DAC2EC"/>
    <a:srgbClr val="009E47"/>
    <a:srgbClr val="7D3F98"/>
    <a:srgbClr val="CC0000"/>
    <a:srgbClr val="BD392F"/>
    <a:srgbClr val="54595D"/>
    <a:srgbClr val="F3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p:restoredTop sz="96080" autoAdjust="0"/>
  </p:normalViewPr>
  <p:slideViewPr>
    <p:cSldViewPr snapToGrid="0" snapToObjects="1" showGuides="1">
      <p:cViewPr varScale="1">
        <p:scale>
          <a:sx n="77" d="100"/>
          <a:sy n="77" d="100"/>
        </p:scale>
        <p:origin x="744" y="12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141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12</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122545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sz="2400" b="0" dirty="0">
                <a:latin typeface="Century Gothic" panose="020B0502020202020204" pitchFamily="34" charset="0"/>
              </a:rPr>
              <a:t>ATLAS reporting and benchmarking </a:t>
            </a:r>
          </a:p>
          <a:p>
            <a:endParaRPr lang="en-US" dirty="0"/>
          </a:p>
        </p:txBody>
      </p:sp>
    </p:spTree>
    <p:extLst>
      <p:ext uri="{BB962C8B-B14F-4D97-AF65-F5344CB8AC3E}">
        <p14:creationId xmlns:p14="http://schemas.microsoft.com/office/powerpoint/2010/main" val="340900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72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rPr>
              <a:t>The Enhanced Medical Management Reporting Package A and B are optional products for hospitals, medical centers and other large health care provider clients.      </a:t>
            </a:r>
            <a:endParaRPr lang="en-US" sz="2400" dirty="0">
              <a:effectLst/>
              <a:latin typeface="Calibri" panose="020F0502020204030204" pitchFamily="34" charset="0"/>
              <a:ea typeface="Calibri" panose="020F0502020204030204" pitchFamily="34" charset="0"/>
            </a:endParaRPr>
          </a:p>
          <a:p>
            <a:endParaRPr lang="en-US" dirty="0"/>
          </a:p>
          <a:p>
            <a:r>
              <a:rPr lang="en-US" dirty="0"/>
              <a:t>These are carrier-level ACO reports that can be used to monitor the health of the population.</a:t>
            </a:r>
            <a:r>
              <a:rPr lang="en-US" baseline="0" dirty="0"/>
              <a:t>  Additional details on the next slides.</a:t>
            </a:r>
            <a:endParaRPr lang="en-US" dirty="0"/>
          </a:p>
        </p:txBody>
      </p:sp>
      <p:sp>
        <p:nvSpPr>
          <p:cNvPr id="4" name="Slide Number Placeholder 3"/>
          <p:cNvSpPr>
            <a:spLocks noGrp="1"/>
          </p:cNvSpPr>
          <p:nvPr>
            <p:ph type="sldNum" sz="quarter" idx="10"/>
          </p:nvPr>
        </p:nvSpPr>
        <p:spPr/>
        <p:txBody>
          <a:bodyPr/>
          <a:lstStyle/>
          <a:p>
            <a:fld id="{24C493A7-59E5-437A-B656-94ED0B6410BE}" type="slidenum">
              <a:rPr lang="en-US" smtClean="0"/>
              <a:t>2</a:t>
            </a:fld>
            <a:endParaRPr lang="en-US" dirty="0"/>
          </a:p>
        </p:txBody>
      </p:sp>
    </p:spTree>
    <p:extLst>
      <p:ext uri="{BB962C8B-B14F-4D97-AF65-F5344CB8AC3E}">
        <p14:creationId xmlns:p14="http://schemas.microsoft.com/office/powerpoint/2010/main" val="286274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3</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91293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4</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35164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6</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419506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8</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11167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9</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69166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10</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52580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24C493A7-59E5-437A-B656-94ED0B6410BE}" type="slidenum">
              <a:rPr kumimoji="0" lang="en-US" sz="3000" b="1" i="0" u="none" strike="noStrike" kern="0" cap="none" spc="0" normalizeH="0" baseline="0" noProof="0" smtClean="0">
                <a:ln>
                  <a:noFill/>
                </a:ln>
                <a:solidFill>
                  <a:srgbClr val="000000"/>
                </a:solidFill>
                <a:effectLst/>
                <a:uLnTx/>
                <a:uFillTx/>
                <a:latin typeface="Helvetica Neue"/>
                <a:sym typeface="Helvetica Neue"/>
              </a:rPr>
              <a:pPr marL="0" marR="0" lvl="0" indent="0" algn="ctr" defTabSz="825500" rtl="0" eaLnBrk="1" fontAlgn="auto" latinLnBrk="0" hangingPunct="0">
                <a:lnSpc>
                  <a:spcPct val="100000"/>
                </a:lnSpc>
                <a:spcBef>
                  <a:spcPts val="0"/>
                </a:spcBef>
                <a:spcAft>
                  <a:spcPts val="0"/>
                </a:spcAft>
                <a:buClrTx/>
                <a:buSzTx/>
                <a:buFontTx/>
                <a:buNone/>
                <a:tabLst/>
                <a:defRPr/>
              </a:pPr>
              <a:t>11</a:t>
            </a:fld>
            <a:endParaRPr kumimoji="0" lang="en-US" sz="30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1896120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ain Slid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57C067-F58B-4A71-8445-2C8EFB00D634}"/>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5000" y="635000"/>
            <a:ext cx="23114000" cy="12439650"/>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591148"/>
            <a:ext cx="23114000" cy="12446000"/>
          </a:xfrm>
          <a:prstGeom prst="rect">
            <a:avLst/>
          </a:prstGeom>
          <a:solidFill>
            <a:srgbClr val="2D323D">
              <a:alpha val="64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1270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7" name="TextBox 6">
            <a:extLst>
              <a:ext uri="{FF2B5EF4-FFF2-40B4-BE49-F238E27FC236}">
                <a16:creationId xmlns:a16="http://schemas.microsoft.com/office/drawing/2014/main" id="{F2309C24-E195-4785-8E04-8A2D6825ADAE}"/>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nvGrpSpPr>
          <p:cNvPr id="2" name="Group 1">
            <a:extLst>
              <a:ext uri="{FF2B5EF4-FFF2-40B4-BE49-F238E27FC236}">
                <a16:creationId xmlns:a16="http://schemas.microsoft.com/office/drawing/2014/main" id="{ACD3DE3B-905E-44BE-9DD6-68BDEB98813B}"/>
              </a:ext>
            </a:extLst>
          </p:cNvPr>
          <p:cNvGrpSpPr/>
          <p:nvPr userDrawn="1"/>
        </p:nvGrpSpPr>
        <p:grpSpPr>
          <a:xfrm>
            <a:off x="2430330" y="-12700"/>
            <a:ext cx="968695" cy="400050"/>
            <a:chOff x="2430330" y="-12700"/>
            <a:chExt cx="968695" cy="400050"/>
          </a:xfrm>
        </p:grpSpPr>
        <p:sp>
          <p:nvSpPr>
            <p:cNvPr id="10" name="Square">
              <a:extLst>
                <a:ext uri="{FF2B5EF4-FFF2-40B4-BE49-F238E27FC236}">
                  <a16:creationId xmlns:a16="http://schemas.microsoft.com/office/drawing/2014/main" id="{744F93C3-713F-41AB-8DD6-D8D06C34AC82}"/>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1" name="Square">
              <a:extLst>
                <a:ext uri="{FF2B5EF4-FFF2-40B4-BE49-F238E27FC236}">
                  <a16:creationId xmlns:a16="http://schemas.microsoft.com/office/drawing/2014/main" id="{4522CEE9-4765-465B-B379-6227838FC65E}"/>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2" name="Square">
              <a:extLst>
                <a:ext uri="{FF2B5EF4-FFF2-40B4-BE49-F238E27FC236}">
                  <a16:creationId xmlns:a16="http://schemas.microsoft.com/office/drawing/2014/main" id="{51499C22-5E7A-4BFA-98D6-5F722532944B}"/>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3" name="Square">
              <a:extLst>
                <a:ext uri="{FF2B5EF4-FFF2-40B4-BE49-F238E27FC236}">
                  <a16:creationId xmlns:a16="http://schemas.microsoft.com/office/drawing/2014/main" id="{60C39E2D-CBA5-4FEC-AAA4-ACA2E9F08381}"/>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grpSp>
        <p:nvGrpSpPr>
          <p:cNvPr id="29" name="Group 28">
            <a:extLst>
              <a:ext uri="{FF2B5EF4-FFF2-40B4-BE49-F238E27FC236}">
                <a16:creationId xmlns:a16="http://schemas.microsoft.com/office/drawing/2014/main" id="{8B96A7DE-F09D-44BF-A36E-F2C2BCF13598}"/>
              </a:ext>
            </a:extLst>
          </p:cNvPr>
          <p:cNvGrpSpPr/>
          <p:nvPr userDrawn="1"/>
        </p:nvGrpSpPr>
        <p:grpSpPr>
          <a:xfrm>
            <a:off x="7865930" y="12001500"/>
            <a:ext cx="968695" cy="1725367"/>
            <a:chOff x="2430330" y="-12700"/>
            <a:chExt cx="968695" cy="400050"/>
          </a:xfrm>
        </p:grpSpPr>
        <p:sp>
          <p:nvSpPr>
            <p:cNvPr id="30" name="Square">
              <a:extLst>
                <a:ext uri="{FF2B5EF4-FFF2-40B4-BE49-F238E27FC236}">
                  <a16:creationId xmlns:a16="http://schemas.microsoft.com/office/drawing/2014/main" id="{AA0C2438-13F5-44C5-9A6C-D90EC8B0E2B3}"/>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31" name="Square">
              <a:extLst>
                <a:ext uri="{FF2B5EF4-FFF2-40B4-BE49-F238E27FC236}">
                  <a16:creationId xmlns:a16="http://schemas.microsoft.com/office/drawing/2014/main" id="{F91DE700-7C2E-4046-A7BA-6A4C666ADB56}"/>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32" name="Square">
              <a:extLst>
                <a:ext uri="{FF2B5EF4-FFF2-40B4-BE49-F238E27FC236}">
                  <a16:creationId xmlns:a16="http://schemas.microsoft.com/office/drawing/2014/main" id="{5CD534B8-D444-4763-8A34-CDB7327877AD}"/>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33" name="Square">
              <a:extLst>
                <a:ext uri="{FF2B5EF4-FFF2-40B4-BE49-F238E27FC236}">
                  <a16:creationId xmlns:a16="http://schemas.microsoft.com/office/drawing/2014/main" id="{652D0995-FA09-4C94-B1B4-67A29F6E4F3E}"/>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03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Main Slid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57C067-F58B-4A71-8445-2C8EFB00D634}"/>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5000" y="635000"/>
            <a:ext cx="23114000" cy="12439650"/>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591148"/>
            <a:ext cx="23114000" cy="12446000"/>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1270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7" name="TextBox 6">
            <a:extLst>
              <a:ext uri="{FF2B5EF4-FFF2-40B4-BE49-F238E27FC236}">
                <a16:creationId xmlns:a16="http://schemas.microsoft.com/office/drawing/2014/main" id="{F2309C24-E195-4785-8E04-8A2D6825ADAE}"/>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nvGrpSpPr>
          <p:cNvPr id="2" name="Group 1">
            <a:extLst>
              <a:ext uri="{FF2B5EF4-FFF2-40B4-BE49-F238E27FC236}">
                <a16:creationId xmlns:a16="http://schemas.microsoft.com/office/drawing/2014/main" id="{ACD3DE3B-905E-44BE-9DD6-68BDEB98813B}"/>
              </a:ext>
            </a:extLst>
          </p:cNvPr>
          <p:cNvGrpSpPr/>
          <p:nvPr userDrawn="1"/>
        </p:nvGrpSpPr>
        <p:grpSpPr>
          <a:xfrm>
            <a:off x="2430330" y="-12700"/>
            <a:ext cx="968695" cy="400050"/>
            <a:chOff x="2430330" y="-12700"/>
            <a:chExt cx="968695" cy="400050"/>
          </a:xfrm>
        </p:grpSpPr>
        <p:sp>
          <p:nvSpPr>
            <p:cNvPr id="10" name="Square">
              <a:extLst>
                <a:ext uri="{FF2B5EF4-FFF2-40B4-BE49-F238E27FC236}">
                  <a16:creationId xmlns:a16="http://schemas.microsoft.com/office/drawing/2014/main" id="{744F93C3-713F-41AB-8DD6-D8D06C34AC82}"/>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1" name="Square">
              <a:extLst>
                <a:ext uri="{FF2B5EF4-FFF2-40B4-BE49-F238E27FC236}">
                  <a16:creationId xmlns:a16="http://schemas.microsoft.com/office/drawing/2014/main" id="{4522CEE9-4765-465B-B379-6227838FC65E}"/>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2" name="Square">
              <a:extLst>
                <a:ext uri="{FF2B5EF4-FFF2-40B4-BE49-F238E27FC236}">
                  <a16:creationId xmlns:a16="http://schemas.microsoft.com/office/drawing/2014/main" id="{51499C22-5E7A-4BFA-98D6-5F722532944B}"/>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3" name="Square">
              <a:extLst>
                <a:ext uri="{FF2B5EF4-FFF2-40B4-BE49-F238E27FC236}">
                  <a16:creationId xmlns:a16="http://schemas.microsoft.com/office/drawing/2014/main" id="{60C39E2D-CBA5-4FEC-AAA4-ACA2E9F08381}"/>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nvGrpSpPr>
          <p:cNvPr id="29" name="Group 28">
            <a:extLst>
              <a:ext uri="{FF2B5EF4-FFF2-40B4-BE49-F238E27FC236}">
                <a16:creationId xmlns:a16="http://schemas.microsoft.com/office/drawing/2014/main" id="{8B96A7DE-F09D-44BF-A36E-F2C2BCF13598}"/>
              </a:ext>
            </a:extLst>
          </p:cNvPr>
          <p:cNvGrpSpPr/>
          <p:nvPr userDrawn="1"/>
        </p:nvGrpSpPr>
        <p:grpSpPr>
          <a:xfrm>
            <a:off x="7865930" y="12001500"/>
            <a:ext cx="968695" cy="1725367"/>
            <a:chOff x="2430330" y="-12700"/>
            <a:chExt cx="968695" cy="400050"/>
          </a:xfrm>
        </p:grpSpPr>
        <p:sp>
          <p:nvSpPr>
            <p:cNvPr id="30" name="Square">
              <a:extLst>
                <a:ext uri="{FF2B5EF4-FFF2-40B4-BE49-F238E27FC236}">
                  <a16:creationId xmlns:a16="http://schemas.microsoft.com/office/drawing/2014/main" id="{AA0C2438-13F5-44C5-9A6C-D90EC8B0E2B3}"/>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31" name="Square">
              <a:extLst>
                <a:ext uri="{FF2B5EF4-FFF2-40B4-BE49-F238E27FC236}">
                  <a16:creationId xmlns:a16="http://schemas.microsoft.com/office/drawing/2014/main" id="{F91DE700-7C2E-4046-A7BA-6A4C666ADB56}"/>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32" name="Square">
              <a:extLst>
                <a:ext uri="{FF2B5EF4-FFF2-40B4-BE49-F238E27FC236}">
                  <a16:creationId xmlns:a16="http://schemas.microsoft.com/office/drawing/2014/main" id="{5CD534B8-D444-4763-8A34-CDB7327877AD}"/>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33" name="Square">
              <a:extLst>
                <a:ext uri="{FF2B5EF4-FFF2-40B4-BE49-F238E27FC236}">
                  <a16:creationId xmlns:a16="http://schemas.microsoft.com/office/drawing/2014/main" id="{652D0995-FA09-4C94-B1B4-67A29F6E4F3E}"/>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spTree>
    <p:extLst>
      <p:ext uri="{BB962C8B-B14F-4D97-AF65-F5344CB8AC3E}">
        <p14:creationId xmlns:p14="http://schemas.microsoft.com/office/powerpoint/2010/main" val="29419112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2" name="Group 1">
            <a:extLst>
              <a:ext uri="{FF2B5EF4-FFF2-40B4-BE49-F238E27FC236}">
                <a16:creationId xmlns:a16="http://schemas.microsoft.com/office/drawing/2014/main" id="{4BF135FC-6776-4392-A9A2-E409CDFDE3A8}"/>
              </a:ext>
            </a:extLst>
          </p:cNvPr>
          <p:cNvGrpSpPr/>
          <p:nvPr userDrawn="1"/>
        </p:nvGrpSpPr>
        <p:grpSpPr>
          <a:xfrm>
            <a:off x="635001" y="635000"/>
            <a:ext cx="23113999" cy="12446000"/>
            <a:chOff x="415188" y="1114425"/>
            <a:chExt cx="23113999" cy="12446000"/>
          </a:xfrm>
        </p:grpSpPr>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8" t="1206" r="867" b="19256"/>
            <a:stretch/>
          </p:blipFill>
          <p:spPr>
            <a:xfrm flipH="1">
              <a:off x="415188" y="1120775"/>
              <a:ext cx="23113999" cy="12433300"/>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415188" y="1114425"/>
              <a:ext cx="23113999" cy="12446000"/>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nvGrpSpPr>
          <p:cNvPr id="11" name="Group 10">
            <a:extLst>
              <a:ext uri="{FF2B5EF4-FFF2-40B4-BE49-F238E27FC236}">
                <a16:creationId xmlns:a16="http://schemas.microsoft.com/office/drawing/2014/main" id="{91A493D2-80F1-4766-BE2A-682D88CA1A0E}"/>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E8C2E233-A6C7-4992-86C2-6852747E0BFC}"/>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3" name="Square">
              <a:extLst>
                <a:ext uri="{FF2B5EF4-FFF2-40B4-BE49-F238E27FC236}">
                  <a16:creationId xmlns:a16="http://schemas.microsoft.com/office/drawing/2014/main" id="{4D20121F-1EF7-4D21-91D4-92338A958ABA}"/>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4" name="Square">
              <a:extLst>
                <a:ext uri="{FF2B5EF4-FFF2-40B4-BE49-F238E27FC236}">
                  <a16:creationId xmlns:a16="http://schemas.microsoft.com/office/drawing/2014/main" id="{B5399F1F-D452-498C-81E9-2C14C88798A3}"/>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5" name="Square">
              <a:extLst>
                <a:ext uri="{FF2B5EF4-FFF2-40B4-BE49-F238E27FC236}">
                  <a16:creationId xmlns:a16="http://schemas.microsoft.com/office/drawing/2014/main" id="{4D6E714A-BE4D-41A7-BCCD-085D65B8E088}"/>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nvGrpSpPr>
          <p:cNvPr id="16" name="Group 15">
            <a:extLst>
              <a:ext uri="{FF2B5EF4-FFF2-40B4-BE49-F238E27FC236}">
                <a16:creationId xmlns:a16="http://schemas.microsoft.com/office/drawing/2014/main" id="{432AD139-6DE2-403D-9FCA-7D0D4533590F}"/>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4809445F-DC40-460E-8F51-D2BB0AB86291}"/>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8" name="Square">
              <a:extLst>
                <a:ext uri="{FF2B5EF4-FFF2-40B4-BE49-F238E27FC236}">
                  <a16:creationId xmlns:a16="http://schemas.microsoft.com/office/drawing/2014/main" id="{DCFEAA36-5AD8-4673-88FA-A91ECC9DEECC}"/>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9" name="Square">
              <a:extLst>
                <a:ext uri="{FF2B5EF4-FFF2-40B4-BE49-F238E27FC236}">
                  <a16:creationId xmlns:a16="http://schemas.microsoft.com/office/drawing/2014/main" id="{5D525EFC-97E3-48F2-9EB7-059287DAA9E8}"/>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20" name="Square">
              <a:extLst>
                <a:ext uri="{FF2B5EF4-FFF2-40B4-BE49-F238E27FC236}">
                  <a16:creationId xmlns:a16="http://schemas.microsoft.com/office/drawing/2014/main" id="{671EFCBD-FBB2-49D5-9B33-FA4A926B5F2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spTree>
    <p:extLst>
      <p:ext uri="{BB962C8B-B14F-4D97-AF65-F5344CB8AC3E}">
        <p14:creationId xmlns:p14="http://schemas.microsoft.com/office/powerpoint/2010/main" val="7615471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2" name="Group 1">
            <a:extLst>
              <a:ext uri="{FF2B5EF4-FFF2-40B4-BE49-F238E27FC236}">
                <a16:creationId xmlns:a16="http://schemas.microsoft.com/office/drawing/2014/main" id="{4BF135FC-6776-4392-A9A2-E409CDFDE3A8}"/>
              </a:ext>
            </a:extLst>
          </p:cNvPr>
          <p:cNvGrpSpPr/>
          <p:nvPr userDrawn="1"/>
        </p:nvGrpSpPr>
        <p:grpSpPr>
          <a:xfrm>
            <a:off x="635001" y="635000"/>
            <a:ext cx="23113999" cy="12446000"/>
            <a:chOff x="-496539" y="1349375"/>
            <a:chExt cx="23113999" cy="12446000"/>
          </a:xfrm>
        </p:grpSpPr>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1" t="7259" r="3141" b="17122"/>
            <a:stretch/>
          </p:blipFill>
          <p:spPr>
            <a:xfrm>
              <a:off x="-496539" y="1355725"/>
              <a:ext cx="23113999" cy="12433300"/>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496539" y="1349375"/>
              <a:ext cx="23113999" cy="12446000"/>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nvGrpSpPr>
          <p:cNvPr id="11" name="Group 10">
            <a:extLst>
              <a:ext uri="{FF2B5EF4-FFF2-40B4-BE49-F238E27FC236}">
                <a16:creationId xmlns:a16="http://schemas.microsoft.com/office/drawing/2014/main" id="{91A493D2-80F1-4766-BE2A-682D88CA1A0E}"/>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E8C2E233-A6C7-4992-86C2-6852747E0BFC}"/>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3" name="Square">
              <a:extLst>
                <a:ext uri="{FF2B5EF4-FFF2-40B4-BE49-F238E27FC236}">
                  <a16:creationId xmlns:a16="http://schemas.microsoft.com/office/drawing/2014/main" id="{4D20121F-1EF7-4D21-91D4-92338A958ABA}"/>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4" name="Square">
              <a:extLst>
                <a:ext uri="{FF2B5EF4-FFF2-40B4-BE49-F238E27FC236}">
                  <a16:creationId xmlns:a16="http://schemas.microsoft.com/office/drawing/2014/main" id="{B5399F1F-D452-498C-81E9-2C14C88798A3}"/>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5" name="Square">
              <a:extLst>
                <a:ext uri="{FF2B5EF4-FFF2-40B4-BE49-F238E27FC236}">
                  <a16:creationId xmlns:a16="http://schemas.microsoft.com/office/drawing/2014/main" id="{4D6E714A-BE4D-41A7-BCCD-085D65B8E088}"/>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nvGrpSpPr>
          <p:cNvPr id="16" name="Group 15">
            <a:extLst>
              <a:ext uri="{FF2B5EF4-FFF2-40B4-BE49-F238E27FC236}">
                <a16:creationId xmlns:a16="http://schemas.microsoft.com/office/drawing/2014/main" id="{432AD139-6DE2-403D-9FCA-7D0D4533590F}"/>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4809445F-DC40-460E-8F51-D2BB0AB86291}"/>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8" name="Square">
              <a:extLst>
                <a:ext uri="{FF2B5EF4-FFF2-40B4-BE49-F238E27FC236}">
                  <a16:creationId xmlns:a16="http://schemas.microsoft.com/office/drawing/2014/main" id="{DCFEAA36-5AD8-4673-88FA-A91ECC9DEECC}"/>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9" name="Square">
              <a:extLst>
                <a:ext uri="{FF2B5EF4-FFF2-40B4-BE49-F238E27FC236}">
                  <a16:creationId xmlns:a16="http://schemas.microsoft.com/office/drawing/2014/main" id="{5D525EFC-97E3-48F2-9EB7-059287DAA9E8}"/>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20" name="Square">
              <a:extLst>
                <a:ext uri="{FF2B5EF4-FFF2-40B4-BE49-F238E27FC236}">
                  <a16:creationId xmlns:a16="http://schemas.microsoft.com/office/drawing/2014/main" id="{671EFCBD-FBB2-49D5-9B33-FA4A926B5F2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spTree>
    <p:extLst>
      <p:ext uri="{BB962C8B-B14F-4D97-AF65-F5344CB8AC3E}">
        <p14:creationId xmlns:p14="http://schemas.microsoft.com/office/powerpoint/2010/main" val="6036388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8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998" y="600239"/>
            <a:ext cx="23114002" cy="12480761"/>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00239"/>
            <a:ext cx="23114000" cy="12480761"/>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0" name="TextBox 9">
            <a:extLst>
              <a:ext uri="{FF2B5EF4-FFF2-40B4-BE49-F238E27FC236}">
                <a16:creationId xmlns:a16="http://schemas.microsoft.com/office/drawing/2014/main" id="{92ABDDC6-DA70-4600-8719-11D3DD22198D}"/>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697F8D5D-431C-4C75-8A8E-C6FC04E34934}"/>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87711C5B-0208-4790-8309-0EB1515B7A3A}"/>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3" name="Square">
              <a:extLst>
                <a:ext uri="{FF2B5EF4-FFF2-40B4-BE49-F238E27FC236}">
                  <a16:creationId xmlns:a16="http://schemas.microsoft.com/office/drawing/2014/main" id="{E4BF536E-C2F8-405A-96D6-89C315DA73C5}"/>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4" name="Square">
              <a:extLst>
                <a:ext uri="{FF2B5EF4-FFF2-40B4-BE49-F238E27FC236}">
                  <a16:creationId xmlns:a16="http://schemas.microsoft.com/office/drawing/2014/main" id="{E8D0F91C-D6C7-4D27-AC8A-7A85FCDA9C92}"/>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5" name="Square">
              <a:extLst>
                <a:ext uri="{FF2B5EF4-FFF2-40B4-BE49-F238E27FC236}">
                  <a16:creationId xmlns:a16="http://schemas.microsoft.com/office/drawing/2014/main" id="{17E241BE-8685-41FF-BC28-00C5082E7A83}"/>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nvGrpSpPr>
          <p:cNvPr id="16" name="Group 15">
            <a:extLst>
              <a:ext uri="{FF2B5EF4-FFF2-40B4-BE49-F238E27FC236}">
                <a16:creationId xmlns:a16="http://schemas.microsoft.com/office/drawing/2014/main" id="{7C56F845-D168-4E42-9046-78FAA6CB4FBE}"/>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DF371B82-6C71-41B9-9575-463D1F97BF99}"/>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8" name="Square">
              <a:extLst>
                <a:ext uri="{FF2B5EF4-FFF2-40B4-BE49-F238E27FC236}">
                  <a16:creationId xmlns:a16="http://schemas.microsoft.com/office/drawing/2014/main" id="{12AA6690-9055-41A7-9B6A-CC1D29A5D209}"/>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9" name="Square">
              <a:extLst>
                <a:ext uri="{FF2B5EF4-FFF2-40B4-BE49-F238E27FC236}">
                  <a16:creationId xmlns:a16="http://schemas.microsoft.com/office/drawing/2014/main" id="{36F50E92-798F-4B3D-8E19-4D0E22016FAB}"/>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20" name="Square">
              <a:extLst>
                <a:ext uri="{FF2B5EF4-FFF2-40B4-BE49-F238E27FC236}">
                  <a16:creationId xmlns:a16="http://schemas.microsoft.com/office/drawing/2014/main" id="{07045372-E637-4291-8FFB-E35924BA1C13}"/>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spTree>
    <p:extLst>
      <p:ext uri="{BB962C8B-B14F-4D97-AF65-F5344CB8AC3E}">
        <p14:creationId xmlns:p14="http://schemas.microsoft.com/office/powerpoint/2010/main" val="214359825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8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34998" y="635000"/>
            <a:ext cx="23113999" cy="12404889"/>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35000"/>
            <a:ext cx="23113997" cy="12446000"/>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0" name="TextBox 9">
            <a:extLst>
              <a:ext uri="{FF2B5EF4-FFF2-40B4-BE49-F238E27FC236}">
                <a16:creationId xmlns:a16="http://schemas.microsoft.com/office/drawing/2014/main" id="{14C640D0-56A0-41E2-BE46-2440DF427C5B}"/>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2D4D679A-7E12-4DB7-99F1-A4BC0CF9472C}"/>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74777646-DD31-47FC-A648-EE4546150401}"/>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3" name="Square">
              <a:extLst>
                <a:ext uri="{FF2B5EF4-FFF2-40B4-BE49-F238E27FC236}">
                  <a16:creationId xmlns:a16="http://schemas.microsoft.com/office/drawing/2014/main" id="{BC26F8B6-DAD9-4D58-B4D4-C6DFC997FBCF}"/>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4" name="Square">
              <a:extLst>
                <a:ext uri="{FF2B5EF4-FFF2-40B4-BE49-F238E27FC236}">
                  <a16:creationId xmlns:a16="http://schemas.microsoft.com/office/drawing/2014/main" id="{35676B53-FF8F-418C-B09A-2D1504C5B2D1}"/>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5" name="Square">
              <a:extLst>
                <a:ext uri="{FF2B5EF4-FFF2-40B4-BE49-F238E27FC236}">
                  <a16:creationId xmlns:a16="http://schemas.microsoft.com/office/drawing/2014/main" id="{7BB74C00-4F7B-411C-A52A-CEE876AC5D84}"/>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nvGrpSpPr>
          <p:cNvPr id="16" name="Group 15">
            <a:extLst>
              <a:ext uri="{FF2B5EF4-FFF2-40B4-BE49-F238E27FC236}">
                <a16:creationId xmlns:a16="http://schemas.microsoft.com/office/drawing/2014/main" id="{DFC12A41-4F3C-4A86-80D3-D1C7E4E23F4E}"/>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EA6E0970-EAB3-4780-8210-DC06226E07D9}"/>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8" name="Square">
              <a:extLst>
                <a:ext uri="{FF2B5EF4-FFF2-40B4-BE49-F238E27FC236}">
                  <a16:creationId xmlns:a16="http://schemas.microsoft.com/office/drawing/2014/main" id="{C161B9EF-FE00-46BC-89D0-93EAB3B78C34}"/>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9" name="Square">
              <a:extLst>
                <a:ext uri="{FF2B5EF4-FFF2-40B4-BE49-F238E27FC236}">
                  <a16:creationId xmlns:a16="http://schemas.microsoft.com/office/drawing/2014/main" id="{8F08AB89-A060-4977-8D53-AB4DE70730C6}"/>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20" name="Square">
              <a:extLst>
                <a:ext uri="{FF2B5EF4-FFF2-40B4-BE49-F238E27FC236}">
                  <a16:creationId xmlns:a16="http://schemas.microsoft.com/office/drawing/2014/main" id="{2868541B-600E-4E8F-B816-56FA1728515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spTree>
    <p:extLst>
      <p:ext uri="{BB962C8B-B14F-4D97-AF65-F5344CB8AC3E}">
        <p14:creationId xmlns:p14="http://schemas.microsoft.com/office/powerpoint/2010/main" val="1236906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9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000" y="635000"/>
            <a:ext cx="23113998" cy="12404889"/>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35000"/>
            <a:ext cx="23113997" cy="12446000"/>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0" name="TextBox 9">
            <a:extLst>
              <a:ext uri="{FF2B5EF4-FFF2-40B4-BE49-F238E27FC236}">
                <a16:creationId xmlns:a16="http://schemas.microsoft.com/office/drawing/2014/main" id="{FFACE789-8D81-437B-9A78-D97CB0464247}"/>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865160EF-102C-4B16-9E55-5723C39E1E41}"/>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1F30BE09-6616-416D-AEF4-9D15286F5FE1}"/>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3" name="Square">
              <a:extLst>
                <a:ext uri="{FF2B5EF4-FFF2-40B4-BE49-F238E27FC236}">
                  <a16:creationId xmlns:a16="http://schemas.microsoft.com/office/drawing/2014/main" id="{2DFFAEF6-3543-4C44-BA23-75B74F254974}"/>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4" name="Square">
              <a:extLst>
                <a:ext uri="{FF2B5EF4-FFF2-40B4-BE49-F238E27FC236}">
                  <a16:creationId xmlns:a16="http://schemas.microsoft.com/office/drawing/2014/main" id="{79146534-3D83-47AA-A309-EF0E8A8D40DD}"/>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5" name="Square">
              <a:extLst>
                <a:ext uri="{FF2B5EF4-FFF2-40B4-BE49-F238E27FC236}">
                  <a16:creationId xmlns:a16="http://schemas.microsoft.com/office/drawing/2014/main" id="{3269D4B7-A8A6-49E9-BD6F-A850A9BD6751}"/>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nvGrpSpPr>
          <p:cNvPr id="16" name="Group 15">
            <a:extLst>
              <a:ext uri="{FF2B5EF4-FFF2-40B4-BE49-F238E27FC236}">
                <a16:creationId xmlns:a16="http://schemas.microsoft.com/office/drawing/2014/main" id="{A09FE61C-82EE-4FAD-BD8E-9E37FE8AF8DC}"/>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D6495357-B3BD-4E91-80C3-ECA997B881C6}"/>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8" name="Square">
              <a:extLst>
                <a:ext uri="{FF2B5EF4-FFF2-40B4-BE49-F238E27FC236}">
                  <a16:creationId xmlns:a16="http://schemas.microsoft.com/office/drawing/2014/main" id="{F46D0029-C0BB-4EC6-AD79-20821588A624}"/>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9" name="Square">
              <a:extLst>
                <a:ext uri="{FF2B5EF4-FFF2-40B4-BE49-F238E27FC236}">
                  <a16:creationId xmlns:a16="http://schemas.microsoft.com/office/drawing/2014/main" id="{915BAA88-F02F-4D2F-8788-A3DC88DF8558}"/>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20" name="Square">
              <a:extLst>
                <a:ext uri="{FF2B5EF4-FFF2-40B4-BE49-F238E27FC236}">
                  <a16:creationId xmlns:a16="http://schemas.microsoft.com/office/drawing/2014/main" id="{55BD9367-827F-4C1E-AF10-6C3EA780EEC8}"/>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spTree>
    <p:extLst>
      <p:ext uri="{BB962C8B-B14F-4D97-AF65-F5344CB8AC3E}">
        <p14:creationId xmlns:p14="http://schemas.microsoft.com/office/powerpoint/2010/main" val="213723541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0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002" y="635000"/>
            <a:ext cx="23113998" cy="12404889"/>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35000"/>
            <a:ext cx="23113997" cy="12446000"/>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0" name="TextBox 9">
            <a:extLst>
              <a:ext uri="{FF2B5EF4-FFF2-40B4-BE49-F238E27FC236}">
                <a16:creationId xmlns:a16="http://schemas.microsoft.com/office/drawing/2014/main" id="{792C01FE-7EB1-44F7-972B-EB39B478921A}"/>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D8DAFDB3-6F6B-4D79-B248-D4FB536C86F7}"/>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5CBA474D-0568-4D55-A2CF-626D78898339}"/>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3" name="Square">
              <a:extLst>
                <a:ext uri="{FF2B5EF4-FFF2-40B4-BE49-F238E27FC236}">
                  <a16:creationId xmlns:a16="http://schemas.microsoft.com/office/drawing/2014/main" id="{B5B863D5-71D1-4865-998B-B28C953001FF}"/>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4" name="Square">
              <a:extLst>
                <a:ext uri="{FF2B5EF4-FFF2-40B4-BE49-F238E27FC236}">
                  <a16:creationId xmlns:a16="http://schemas.microsoft.com/office/drawing/2014/main" id="{5C8A6F2A-2ECC-4417-96EA-395E265E5F95}"/>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5" name="Square">
              <a:extLst>
                <a:ext uri="{FF2B5EF4-FFF2-40B4-BE49-F238E27FC236}">
                  <a16:creationId xmlns:a16="http://schemas.microsoft.com/office/drawing/2014/main" id="{595FB87C-ECBA-4FDF-B613-DC9E70827F87}"/>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nvGrpSpPr>
          <p:cNvPr id="16" name="Group 15">
            <a:extLst>
              <a:ext uri="{FF2B5EF4-FFF2-40B4-BE49-F238E27FC236}">
                <a16:creationId xmlns:a16="http://schemas.microsoft.com/office/drawing/2014/main" id="{A027A3F2-DF97-450D-BE77-2D4F848D2DB5}"/>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DBFEEF4F-AC6B-4DFE-AE07-0EA24E62076A}"/>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8" name="Square">
              <a:extLst>
                <a:ext uri="{FF2B5EF4-FFF2-40B4-BE49-F238E27FC236}">
                  <a16:creationId xmlns:a16="http://schemas.microsoft.com/office/drawing/2014/main" id="{9CCCBB9E-BCE1-4E8B-9D00-1AEC2145BCD9}"/>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9" name="Square">
              <a:extLst>
                <a:ext uri="{FF2B5EF4-FFF2-40B4-BE49-F238E27FC236}">
                  <a16:creationId xmlns:a16="http://schemas.microsoft.com/office/drawing/2014/main" id="{97B3EA11-FAF0-47E8-9D84-614063B9533F}"/>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20" name="Square">
              <a:extLst>
                <a:ext uri="{FF2B5EF4-FFF2-40B4-BE49-F238E27FC236}">
                  <a16:creationId xmlns:a16="http://schemas.microsoft.com/office/drawing/2014/main" id="{A01BAA49-49FE-4A15-9056-46A0B564277D}"/>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spTree>
    <p:extLst>
      <p:ext uri="{BB962C8B-B14F-4D97-AF65-F5344CB8AC3E}">
        <p14:creationId xmlns:p14="http://schemas.microsoft.com/office/powerpoint/2010/main" val="68549242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E32E92EE-E7A6-4189-BE07-77FA476D00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0419656" cy="13716000"/>
          </a:xfrm>
          <a:prstGeom prst="rect">
            <a:avLst/>
          </a:prstGeom>
        </p:spPr>
      </p:pic>
    </p:spTree>
    <p:extLst>
      <p:ext uri="{BB962C8B-B14F-4D97-AF65-F5344CB8AC3E}">
        <p14:creationId xmlns:p14="http://schemas.microsoft.com/office/powerpoint/2010/main" val="385599239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687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34998" y="635000"/>
            <a:ext cx="23114001" cy="12439650"/>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4999" y="635000"/>
            <a:ext cx="23113999" cy="12446000"/>
          </a:xfrm>
          <a:prstGeom prst="rect">
            <a:avLst/>
          </a:prstGeom>
          <a:solidFill>
            <a:srgbClr val="2D323D">
              <a:alpha val="64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0" name="TextBox 9">
            <a:extLst>
              <a:ext uri="{FF2B5EF4-FFF2-40B4-BE49-F238E27FC236}">
                <a16:creationId xmlns:a16="http://schemas.microsoft.com/office/drawing/2014/main" id="{1DAC8BE9-66A7-4B82-BD6F-0AF7BAE77140}"/>
              </a:ext>
            </a:extLst>
          </p:cNvPr>
          <p:cNvSpPr txBox="1"/>
          <p:nvPr userDrawn="1"/>
        </p:nvSpPr>
        <p:spPr>
          <a:xfrm>
            <a:off x="1543010" y="10023534"/>
            <a:ext cx="12828720" cy="1569660"/>
          </a:xfrm>
          <a:prstGeom prst="rect">
            <a:avLst/>
          </a:prstGeom>
          <a:noFill/>
        </p:spPr>
        <p:txBody>
          <a:bodyPr wrap="square" rtlCol="0">
            <a:spAutoFit/>
          </a:bodyPr>
          <a:lstStyle/>
          <a:p>
            <a:pPr algn="l">
              <a:lnSpc>
                <a:spcPct val="100000"/>
              </a:lnSpc>
            </a:pPr>
            <a:r>
              <a:rPr lang="en-US" sz="96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Health Care Solutions </a:t>
            </a:r>
            <a:endParaRPr lang="en-US" sz="96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endParaRPr>
          </a:p>
        </p:txBody>
      </p:sp>
      <p:grpSp>
        <p:nvGrpSpPr>
          <p:cNvPr id="11" name="Group 10">
            <a:extLst>
              <a:ext uri="{FF2B5EF4-FFF2-40B4-BE49-F238E27FC236}">
                <a16:creationId xmlns:a16="http://schemas.microsoft.com/office/drawing/2014/main" id="{91A493D2-80F1-4766-BE2A-682D88CA1A0E}"/>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E8C2E233-A6C7-4992-86C2-6852747E0BFC}"/>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3" name="Square">
              <a:extLst>
                <a:ext uri="{FF2B5EF4-FFF2-40B4-BE49-F238E27FC236}">
                  <a16:creationId xmlns:a16="http://schemas.microsoft.com/office/drawing/2014/main" id="{4D20121F-1EF7-4D21-91D4-92338A958ABA}"/>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4" name="Square">
              <a:extLst>
                <a:ext uri="{FF2B5EF4-FFF2-40B4-BE49-F238E27FC236}">
                  <a16:creationId xmlns:a16="http://schemas.microsoft.com/office/drawing/2014/main" id="{B5399F1F-D452-498C-81E9-2C14C88798A3}"/>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5" name="Square">
              <a:extLst>
                <a:ext uri="{FF2B5EF4-FFF2-40B4-BE49-F238E27FC236}">
                  <a16:creationId xmlns:a16="http://schemas.microsoft.com/office/drawing/2014/main" id="{4D6E714A-BE4D-41A7-BCCD-085D65B8E088}"/>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grpSp>
        <p:nvGrpSpPr>
          <p:cNvPr id="16" name="Group 15">
            <a:extLst>
              <a:ext uri="{FF2B5EF4-FFF2-40B4-BE49-F238E27FC236}">
                <a16:creationId xmlns:a16="http://schemas.microsoft.com/office/drawing/2014/main" id="{432AD139-6DE2-403D-9FCA-7D0D4533590F}"/>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4809445F-DC40-460E-8F51-D2BB0AB86291}"/>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8" name="Square">
              <a:extLst>
                <a:ext uri="{FF2B5EF4-FFF2-40B4-BE49-F238E27FC236}">
                  <a16:creationId xmlns:a16="http://schemas.microsoft.com/office/drawing/2014/main" id="{DCFEAA36-5AD8-4673-88FA-A91ECC9DEECC}"/>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9" name="Square">
              <a:extLst>
                <a:ext uri="{FF2B5EF4-FFF2-40B4-BE49-F238E27FC236}">
                  <a16:creationId xmlns:a16="http://schemas.microsoft.com/office/drawing/2014/main" id="{5D525EFC-97E3-48F2-9EB7-059287DAA9E8}"/>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20" name="Square">
              <a:extLst>
                <a:ext uri="{FF2B5EF4-FFF2-40B4-BE49-F238E27FC236}">
                  <a16:creationId xmlns:a16="http://schemas.microsoft.com/office/drawing/2014/main" id="{671EFCBD-FBB2-49D5-9B33-FA4A926B5F2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Tree>
    <p:extLst>
      <p:ext uri="{BB962C8B-B14F-4D97-AF65-F5344CB8AC3E}">
        <p14:creationId xmlns:p14="http://schemas.microsoft.com/office/powerpoint/2010/main" val="176902123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3264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998" y="600239"/>
            <a:ext cx="23114002" cy="12480761"/>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00239"/>
            <a:ext cx="23114000" cy="12480761"/>
          </a:xfrm>
          <a:prstGeom prst="rect">
            <a:avLst/>
          </a:prstGeom>
          <a:solidFill>
            <a:srgbClr val="2D323D">
              <a:alpha val="64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0" name="TextBox 9">
            <a:extLst>
              <a:ext uri="{FF2B5EF4-FFF2-40B4-BE49-F238E27FC236}">
                <a16:creationId xmlns:a16="http://schemas.microsoft.com/office/drawing/2014/main" id="{92ABDDC6-DA70-4600-8719-11D3DD22198D}"/>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697F8D5D-431C-4C75-8A8E-C6FC04E34934}"/>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87711C5B-0208-4790-8309-0EB1515B7A3A}"/>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3" name="Square">
              <a:extLst>
                <a:ext uri="{FF2B5EF4-FFF2-40B4-BE49-F238E27FC236}">
                  <a16:creationId xmlns:a16="http://schemas.microsoft.com/office/drawing/2014/main" id="{E4BF536E-C2F8-405A-96D6-89C315DA73C5}"/>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4" name="Square">
              <a:extLst>
                <a:ext uri="{FF2B5EF4-FFF2-40B4-BE49-F238E27FC236}">
                  <a16:creationId xmlns:a16="http://schemas.microsoft.com/office/drawing/2014/main" id="{E8D0F91C-D6C7-4D27-AC8A-7A85FCDA9C92}"/>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5" name="Square">
              <a:extLst>
                <a:ext uri="{FF2B5EF4-FFF2-40B4-BE49-F238E27FC236}">
                  <a16:creationId xmlns:a16="http://schemas.microsoft.com/office/drawing/2014/main" id="{17E241BE-8685-41FF-BC28-00C5082E7A83}"/>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grpSp>
        <p:nvGrpSpPr>
          <p:cNvPr id="16" name="Group 15">
            <a:extLst>
              <a:ext uri="{FF2B5EF4-FFF2-40B4-BE49-F238E27FC236}">
                <a16:creationId xmlns:a16="http://schemas.microsoft.com/office/drawing/2014/main" id="{7C56F845-D168-4E42-9046-78FAA6CB4FBE}"/>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DF371B82-6C71-41B9-9575-463D1F97BF99}"/>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8" name="Square">
              <a:extLst>
                <a:ext uri="{FF2B5EF4-FFF2-40B4-BE49-F238E27FC236}">
                  <a16:creationId xmlns:a16="http://schemas.microsoft.com/office/drawing/2014/main" id="{12AA6690-9055-41A7-9B6A-CC1D29A5D209}"/>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9" name="Square">
              <a:extLst>
                <a:ext uri="{FF2B5EF4-FFF2-40B4-BE49-F238E27FC236}">
                  <a16:creationId xmlns:a16="http://schemas.microsoft.com/office/drawing/2014/main" id="{36F50E92-798F-4B3D-8E19-4D0E22016FAB}"/>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20" name="Square">
              <a:extLst>
                <a:ext uri="{FF2B5EF4-FFF2-40B4-BE49-F238E27FC236}">
                  <a16:creationId xmlns:a16="http://schemas.microsoft.com/office/drawing/2014/main" id="{07045372-E637-4291-8FFB-E35924BA1C13}"/>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Tree>
    <p:extLst>
      <p:ext uri="{BB962C8B-B14F-4D97-AF65-F5344CB8AC3E}">
        <p14:creationId xmlns:p14="http://schemas.microsoft.com/office/powerpoint/2010/main" val="426753192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8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34998" y="635000"/>
            <a:ext cx="23113999" cy="12404889"/>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35000"/>
            <a:ext cx="23113997" cy="12446000"/>
          </a:xfrm>
          <a:prstGeom prst="rect">
            <a:avLst/>
          </a:prstGeom>
          <a:solidFill>
            <a:srgbClr val="2D323D">
              <a:alpha val="64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0" name="TextBox 9">
            <a:extLst>
              <a:ext uri="{FF2B5EF4-FFF2-40B4-BE49-F238E27FC236}">
                <a16:creationId xmlns:a16="http://schemas.microsoft.com/office/drawing/2014/main" id="{14C640D0-56A0-41E2-BE46-2440DF427C5B}"/>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2D4D679A-7E12-4DB7-99F1-A4BC0CF9472C}"/>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74777646-DD31-47FC-A648-EE4546150401}"/>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3" name="Square">
              <a:extLst>
                <a:ext uri="{FF2B5EF4-FFF2-40B4-BE49-F238E27FC236}">
                  <a16:creationId xmlns:a16="http://schemas.microsoft.com/office/drawing/2014/main" id="{BC26F8B6-DAD9-4D58-B4D4-C6DFC997FBCF}"/>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4" name="Square">
              <a:extLst>
                <a:ext uri="{FF2B5EF4-FFF2-40B4-BE49-F238E27FC236}">
                  <a16:creationId xmlns:a16="http://schemas.microsoft.com/office/drawing/2014/main" id="{35676B53-FF8F-418C-B09A-2D1504C5B2D1}"/>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5" name="Square">
              <a:extLst>
                <a:ext uri="{FF2B5EF4-FFF2-40B4-BE49-F238E27FC236}">
                  <a16:creationId xmlns:a16="http://schemas.microsoft.com/office/drawing/2014/main" id="{7BB74C00-4F7B-411C-A52A-CEE876AC5D84}"/>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grpSp>
        <p:nvGrpSpPr>
          <p:cNvPr id="16" name="Group 15">
            <a:extLst>
              <a:ext uri="{FF2B5EF4-FFF2-40B4-BE49-F238E27FC236}">
                <a16:creationId xmlns:a16="http://schemas.microsoft.com/office/drawing/2014/main" id="{DFC12A41-4F3C-4A86-80D3-D1C7E4E23F4E}"/>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EA6E0970-EAB3-4780-8210-DC06226E07D9}"/>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8" name="Square">
              <a:extLst>
                <a:ext uri="{FF2B5EF4-FFF2-40B4-BE49-F238E27FC236}">
                  <a16:creationId xmlns:a16="http://schemas.microsoft.com/office/drawing/2014/main" id="{C161B9EF-FE00-46BC-89D0-93EAB3B78C34}"/>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9" name="Square">
              <a:extLst>
                <a:ext uri="{FF2B5EF4-FFF2-40B4-BE49-F238E27FC236}">
                  <a16:creationId xmlns:a16="http://schemas.microsoft.com/office/drawing/2014/main" id="{8F08AB89-A060-4977-8D53-AB4DE70730C6}"/>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20" name="Square">
              <a:extLst>
                <a:ext uri="{FF2B5EF4-FFF2-40B4-BE49-F238E27FC236}">
                  <a16:creationId xmlns:a16="http://schemas.microsoft.com/office/drawing/2014/main" id="{2868541B-600E-4E8F-B816-56FA1728515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Tree>
    <p:extLst>
      <p:ext uri="{BB962C8B-B14F-4D97-AF65-F5344CB8AC3E}">
        <p14:creationId xmlns:p14="http://schemas.microsoft.com/office/powerpoint/2010/main" val="170967815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9_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000" y="635000"/>
            <a:ext cx="23113998" cy="12404889"/>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35000"/>
            <a:ext cx="23113997" cy="12446000"/>
          </a:xfrm>
          <a:prstGeom prst="rect">
            <a:avLst/>
          </a:prstGeom>
          <a:solidFill>
            <a:srgbClr val="2D323D">
              <a:alpha val="64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0" name="TextBox 9">
            <a:extLst>
              <a:ext uri="{FF2B5EF4-FFF2-40B4-BE49-F238E27FC236}">
                <a16:creationId xmlns:a16="http://schemas.microsoft.com/office/drawing/2014/main" id="{FFACE789-8D81-437B-9A78-D97CB0464247}"/>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865160EF-102C-4B16-9E55-5723C39E1E41}"/>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1F30BE09-6616-416D-AEF4-9D15286F5FE1}"/>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3" name="Square">
              <a:extLst>
                <a:ext uri="{FF2B5EF4-FFF2-40B4-BE49-F238E27FC236}">
                  <a16:creationId xmlns:a16="http://schemas.microsoft.com/office/drawing/2014/main" id="{2DFFAEF6-3543-4C44-BA23-75B74F254974}"/>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4" name="Square">
              <a:extLst>
                <a:ext uri="{FF2B5EF4-FFF2-40B4-BE49-F238E27FC236}">
                  <a16:creationId xmlns:a16="http://schemas.microsoft.com/office/drawing/2014/main" id="{79146534-3D83-47AA-A309-EF0E8A8D40DD}"/>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5" name="Square">
              <a:extLst>
                <a:ext uri="{FF2B5EF4-FFF2-40B4-BE49-F238E27FC236}">
                  <a16:creationId xmlns:a16="http://schemas.microsoft.com/office/drawing/2014/main" id="{3269D4B7-A8A6-49E9-BD6F-A850A9BD6751}"/>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grpSp>
        <p:nvGrpSpPr>
          <p:cNvPr id="16" name="Group 15">
            <a:extLst>
              <a:ext uri="{FF2B5EF4-FFF2-40B4-BE49-F238E27FC236}">
                <a16:creationId xmlns:a16="http://schemas.microsoft.com/office/drawing/2014/main" id="{A09FE61C-82EE-4FAD-BD8E-9E37FE8AF8DC}"/>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D6495357-B3BD-4E91-80C3-ECA997B881C6}"/>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8" name="Square">
              <a:extLst>
                <a:ext uri="{FF2B5EF4-FFF2-40B4-BE49-F238E27FC236}">
                  <a16:creationId xmlns:a16="http://schemas.microsoft.com/office/drawing/2014/main" id="{F46D0029-C0BB-4EC6-AD79-20821588A624}"/>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9" name="Square">
              <a:extLst>
                <a:ext uri="{FF2B5EF4-FFF2-40B4-BE49-F238E27FC236}">
                  <a16:creationId xmlns:a16="http://schemas.microsoft.com/office/drawing/2014/main" id="{915BAA88-F02F-4D2F-8788-A3DC88DF8558}"/>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20" name="Square">
              <a:extLst>
                <a:ext uri="{FF2B5EF4-FFF2-40B4-BE49-F238E27FC236}">
                  <a16:creationId xmlns:a16="http://schemas.microsoft.com/office/drawing/2014/main" id="{55BD9367-827F-4C1E-AF10-6C3EA780EEC8}"/>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Tree>
    <p:extLst>
      <p:ext uri="{BB962C8B-B14F-4D97-AF65-F5344CB8AC3E}">
        <p14:creationId xmlns:p14="http://schemas.microsoft.com/office/powerpoint/2010/main" val="95853449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0_Main Slide">
    <p:bg>
      <p:bgPr>
        <a:solidFill>
          <a:schemeClr val="bg1">
            <a:lumMod val="95000"/>
            <a:alpha val="64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9B46F-339E-4A90-8DA7-1223A85F8981}"/>
              </a:ext>
            </a:extLst>
          </p:cNvPr>
          <p:cNvSpPr/>
          <p:nvPr userDrawn="1"/>
        </p:nvSpPr>
        <p:spPr>
          <a:xfrm>
            <a:off x="0" y="13074650"/>
            <a:ext cx="24384000" cy="64135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3" name="Picture Placeholder 3">
            <a:extLst>
              <a:ext uri="{FF2B5EF4-FFF2-40B4-BE49-F238E27FC236}">
                <a16:creationId xmlns:a16="http://schemas.microsoft.com/office/drawing/2014/main" id="{AA31F98D-FE6B-402C-9915-D076FA51C6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002" y="635000"/>
            <a:ext cx="23113998" cy="12404889"/>
          </a:xfrm>
          <a:prstGeom prst="rect">
            <a:avLst/>
          </a:prstGeom>
        </p:spPr>
      </p:pic>
      <p:sp>
        <p:nvSpPr>
          <p:cNvPr id="4" name="Opacity">
            <a:extLst>
              <a:ext uri="{FF2B5EF4-FFF2-40B4-BE49-F238E27FC236}">
                <a16:creationId xmlns:a16="http://schemas.microsoft.com/office/drawing/2014/main" id="{2E8D9671-FF17-4D10-8AB5-A795DC2908E2}"/>
              </a:ext>
            </a:extLst>
          </p:cNvPr>
          <p:cNvSpPr/>
          <p:nvPr userDrawn="1"/>
        </p:nvSpPr>
        <p:spPr>
          <a:xfrm>
            <a:off x="635000" y="635000"/>
            <a:ext cx="23113997" cy="12446000"/>
          </a:xfrm>
          <a:prstGeom prst="rect">
            <a:avLst/>
          </a:prstGeom>
          <a:solidFill>
            <a:srgbClr val="2D323D">
              <a:alpha val="64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5" name="Square">
            <a:extLst>
              <a:ext uri="{FF2B5EF4-FFF2-40B4-BE49-F238E27FC236}">
                <a16:creationId xmlns:a16="http://schemas.microsoft.com/office/drawing/2014/main" id="{67EE3C29-00CE-4EF8-AE81-DB98EB7D7851}"/>
              </a:ext>
            </a:extLst>
          </p:cNvPr>
          <p:cNvSpPr/>
          <p:nvPr userDrawn="1"/>
        </p:nvSpPr>
        <p:spPr>
          <a:xfrm>
            <a:off x="1649280" y="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pic>
        <p:nvPicPr>
          <p:cNvPr id="6" name="Picture 5">
            <a:extLst>
              <a:ext uri="{FF2B5EF4-FFF2-40B4-BE49-F238E27FC236}">
                <a16:creationId xmlns:a16="http://schemas.microsoft.com/office/drawing/2014/main" id="{15EEA348-34F0-47AA-99BE-BA6F5EB828E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86978" y="1304761"/>
            <a:ext cx="8657036" cy="2724016"/>
          </a:xfrm>
          <a:prstGeom prst="rect">
            <a:avLst/>
          </a:prstGeom>
        </p:spPr>
      </p:pic>
      <p:sp>
        <p:nvSpPr>
          <p:cNvPr id="8" name="Square">
            <a:extLst>
              <a:ext uri="{FF2B5EF4-FFF2-40B4-BE49-F238E27FC236}">
                <a16:creationId xmlns:a16="http://schemas.microsoft.com/office/drawing/2014/main" id="{BA9BBCC3-F055-4221-85F9-3115F453AD6E}"/>
              </a:ext>
            </a:extLst>
          </p:cNvPr>
          <p:cNvSpPr/>
          <p:nvPr userDrawn="1"/>
        </p:nvSpPr>
        <p:spPr>
          <a:xfrm>
            <a:off x="1649279" y="12001500"/>
            <a:ext cx="5980245" cy="1749261"/>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0" name="TextBox 9">
            <a:extLst>
              <a:ext uri="{FF2B5EF4-FFF2-40B4-BE49-F238E27FC236}">
                <a16:creationId xmlns:a16="http://schemas.microsoft.com/office/drawing/2014/main" id="{792C01FE-7EB1-44F7-972B-EB39B478921A}"/>
              </a:ext>
            </a:extLst>
          </p:cNvPr>
          <p:cNvSpPr txBox="1"/>
          <p:nvPr userDrawn="1"/>
        </p:nvSpPr>
        <p:spPr>
          <a:xfrm>
            <a:off x="1649279" y="6676310"/>
            <a:ext cx="12828720" cy="2677656"/>
          </a:xfrm>
          <a:prstGeom prst="rect">
            <a:avLst/>
          </a:prstGeom>
          <a:noFill/>
        </p:spPr>
        <p:txBody>
          <a:bodyPr wrap="square" rtlCol="0">
            <a:spAutoFit/>
          </a:bodyPr>
          <a:lstStyle/>
          <a:p>
            <a:pPr algn="l">
              <a:lnSpc>
                <a:spcPct val="100000"/>
              </a:lnSpc>
            </a:pP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As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Advocates for Healthier Living</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we’re improving clinical outcomes</a:t>
            </a:r>
            <a:b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b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while reducing the </a:t>
            </a:r>
            <a:r>
              <a:rPr lang="en-US" sz="6000" b="1"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Total Cost of Care</a:t>
            </a:r>
            <a:r>
              <a:rPr lang="en-US" sz="4800" b="0" i="0"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cs typeface="Cavolini" panose="020B0502040204020203" pitchFamily="66" charset="0"/>
              </a:rPr>
              <a:t> </a:t>
            </a:r>
          </a:p>
        </p:txBody>
      </p:sp>
      <p:grpSp>
        <p:nvGrpSpPr>
          <p:cNvPr id="11" name="Group 10">
            <a:extLst>
              <a:ext uri="{FF2B5EF4-FFF2-40B4-BE49-F238E27FC236}">
                <a16:creationId xmlns:a16="http://schemas.microsoft.com/office/drawing/2014/main" id="{D8DAFDB3-6F6B-4D79-B248-D4FB536C86F7}"/>
              </a:ext>
            </a:extLst>
          </p:cNvPr>
          <p:cNvGrpSpPr/>
          <p:nvPr userDrawn="1"/>
        </p:nvGrpSpPr>
        <p:grpSpPr>
          <a:xfrm>
            <a:off x="2430330" y="-12700"/>
            <a:ext cx="968695" cy="400050"/>
            <a:chOff x="2430330" y="-12700"/>
            <a:chExt cx="968695" cy="400050"/>
          </a:xfrm>
        </p:grpSpPr>
        <p:sp>
          <p:nvSpPr>
            <p:cNvPr id="12" name="Square">
              <a:extLst>
                <a:ext uri="{FF2B5EF4-FFF2-40B4-BE49-F238E27FC236}">
                  <a16:creationId xmlns:a16="http://schemas.microsoft.com/office/drawing/2014/main" id="{5CBA474D-0568-4D55-A2CF-626D78898339}"/>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3" name="Square">
              <a:extLst>
                <a:ext uri="{FF2B5EF4-FFF2-40B4-BE49-F238E27FC236}">
                  <a16:creationId xmlns:a16="http://schemas.microsoft.com/office/drawing/2014/main" id="{B5B863D5-71D1-4865-998B-B28C953001FF}"/>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4" name="Square">
              <a:extLst>
                <a:ext uri="{FF2B5EF4-FFF2-40B4-BE49-F238E27FC236}">
                  <a16:creationId xmlns:a16="http://schemas.microsoft.com/office/drawing/2014/main" id="{5C8A6F2A-2ECC-4417-96EA-395E265E5F95}"/>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5" name="Square">
              <a:extLst>
                <a:ext uri="{FF2B5EF4-FFF2-40B4-BE49-F238E27FC236}">
                  <a16:creationId xmlns:a16="http://schemas.microsoft.com/office/drawing/2014/main" id="{595FB87C-ECBA-4FDF-B613-DC9E70827F87}"/>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grpSp>
        <p:nvGrpSpPr>
          <p:cNvPr id="16" name="Group 15">
            <a:extLst>
              <a:ext uri="{FF2B5EF4-FFF2-40B4-BE49-F238E27FC236}">
                <a16:creationId xmlns:a16="http://schemas.microsoft.com/office/drawing/2014/main" id="{A027A3F2-DF97-450D-BE77-2D4F848D2DB5}"/>
              </a:ext>
            </a:extLst>
          </p:cNvPr>
          <p:cNvGrpSpPr/>
          <p:nvPr userDrawn="1"/>
        </p:nvGrpSpPr>
        <p:grpSpPr>
          <a:xfrm>
            <a:off x="7865930" y="12001500"/>
            <a:ext cx="968695" cy="1725367"/>
            <a:chOff x="2430330" y="-12700"/>
            <a:chExt cx="968695" cy="400050"/>
          </a:xfrm>
        </p:grpSpPr>
        <p:sp>
          <p:nvSpPr>
            <p:cNvPr id="17" name="Square">
              <a:extLst>
                <a:ext uri="{FF2B5EF4-FFF2-40B4-BE49-F238E27FC236}">
                  <a16:creationId xmlns:a16="http://schemas.microsoft.com/office/drawing/2014/main" id="{DBFEEF4F-AC6B-4DFE-AE07-0EA24E62076A}"/>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8" name="Square">
              <a:extLst>
                <a:ext uri="{FF2B5EF4-FFF2-40B4-BE49-F238E27FC236}">
                  <a16:creationId xmlns:a16="http://schemas.microsoft.com/office/drawing/2014/main" id="{9CCCBB9E-BCE1-4E8B-9D00-1AEC2145BCD9}"/>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9" name="Square">
              <a:extLst>
                <a:ext uri="{FF2B5EF4-FFF2-40B4-BE49-F238E27FC236}">
                  <a16:creationId xmlns:a16="http://schemas.microsoft.com/office/drawing/2014/main" id="{97B3EA11-FAF0-47E8-9D84-614063B9533F}"/>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20" name="Square">
              <a:extLst>
                <a:ext uri="{FF2B5EF4-FFF2-40B4-BE49-F238E27FC236}">
                  <a16:creationId xmlns:a16="http://schemas.microsoft.com/office/drawing/2014/main" id="{A01BAA49-49FE-4A15-9056-46A0B564277D}"/>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spTree>
    <p:extLst>
      <p:ext uri="{BB962C8B-B14F-4D97-AF65-F5344CB8AC3E}">
        <p14:creationId xmlns:p14="http://schemas.microsoft.com/office/powerpoint/2010/main" val="247946782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E32E92EE-E7A6-4189-BE07-77FA476D00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0419656" cy="13716000"/>
          </a:xfrm>
          <a:prstGeom prst="rect">
            <a:avLst/>
          </a:prstGeom>
        </p:spPr>
      </p:pic>
    </p:spTree>
    <p:extLst>
      <p:ext uri="{BB962C8B-B14F-4D97-AF65-F5344CB8AC3E}">
        <p14:creationId xmlns:p14="http://schemas.microsoft.com/office/powerpoint/2010/main" val="20155870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9582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M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5307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224968-F6A6-477D-A4F3-FFD1B4188517}"/>
              </a:ext>
            </a:extLst>
          </p:cNvPr>
          <p:cNvSpPr txBox="1"/>
          <p:nvPr userDrawn="1"/>
        </p:nvSpPr>
        <p:spPr>
          <a:xfrm>
            <a:off x="476250" y="13101280"/>
            <a:ext cx="9467850" cy="338554"/>
          </a:xfrm>
          <a:prstGeom prst="rect">
            <a:avLst/>
          </a:prstGeom>
          <a:noFill/>
        </p:spPr>
        <p:txBody>
          <a:bodyPr wrap="square" rtlCol="0">
            <a:spAutoFit/>
          </a:bodyPr>
          <a:lstStyle/>
          <a:p>
            <a:pPr marL="0" marR="0" indent="0" algn="l" defTabSz="914400" rtl="0" eaLnBrk="0" fontAlgn="auto" latinLnBrk="0" hangingPunct="0">
              <a:lnSpc>
                <a:spcPct val="100000"/>
              </a:lnSpc>
              <a:spcBef>
                <a:spcPts val="0"/>
              </a:spcBef>
              <a:spcAft>
                <a:spcPts val="0"/>
              </a:spcAft>
              <a:buClrTx/>
              <a:buSzTx/>
              <a:buFontTx/>
              <a:buNone/>
              <a:tabLst/>
              <a:defRPr/>
            </a:pPr>
            <a:fld id="{674E2CE3-C92F-4A9A-B55C-05C5545FA2A2}" type="slidenum">
              <a:rPr lang="en-US" sz="1600" smtClean="0">
                <a:solidFill>
                  <a:schemeClr val="tx1"/>
                </a:solidFill>
                <a:latin typeface="Century Gothic" panose="020B0502020202020204" pitchFamily="34" charset="0"/>
                <a:ea typeface="ＭＳ Ｐゴシック" pitchFamily="34" charset="-128"/>
                <a:cs typeface="Arial" pitchFamily="34" charset="0"/>
              </a:rPr>
              <a:pPr marL="0" marR="0" indent="0" algn="l" defTabSz="914400" rtl="0" eaLnBrk="0" fontAlgn="auto" latinLnBrk="0" hangingPunct="0">
                <a:lnSpc>
                  <a:spcPct val="100000"/>
                </a:lnSpc>
                <a:spcBef>
                  <a:spcPts val="0"/>
                </a:spcBef>
                <a:spcAft>
                  <a:spcPts val="0"/>
                </a:spcAft>
                <a:buClrTx/>
                <a:buSzTx/>
                <a:buFontTx/>
                <a:buNone/>
                <a:tabLst/>
                <a:defRPr/>
              </a:pPr>
              <a:t>‹#›</a:t>
            </a:fld>
            <a:r>
              <a:rPr lang="en-US" sz="1600" baseline="0" dirty="0">
                <a:solidFill>
                  <a:schemeClr val="tx1"/>
                </a:solidFill>
                <a:latin typeface="Century Gothic" panose="020B0502020202020204" pitchFamily="34" charset="0"/>
                <a:ea typeface="ＭＳ Ｐゴシック" pitchFamily="34" charset="-128"/>
                <a:cs typeface="Arial" pitchFamily="34" charset="0"/>
              </a:rPr>
              <a:t> </a:t>
            </a:r>
            <a:r>
              <a:rPr lang="en-US" sz="1600" baseline="0" dirty="0">
                <a:solidFill>
                  <a:schemeClr val="bg2"/>
                </a:solidFill>
                <a:latin typeface="Century Gothic" panose="020B0502020202020204" pitchFamily="34" charset="0"/>
                <a:ea typeface="ＭＳ Ｐゴシック" pitchFamily="34" charset="-128"/>
                <a:cs typeface="Arial" pitchFamily="34" charset="0"/>
              </a:rPr>
              <a:t>|</a:t>
            </a:r>
            <a:r>
              <a:rPr lang="en-US" sz="1600" baseline="0" dirty="0">
                <a:solidFill>
                  <a:schemeClr val="tx1"/>
                </a:solidFill>
                <a:latin typeface="Century Gothic" panose="020B0502020202020204" pitchFamily="34" charset="0"/>
                <a:ea typeface="ＭＳ Ｐゴシック" pitchFamily="34" charset="-128"/>
                <a:cs typeface="Arial" pitchFamily="34" charset="0"/>
              </a:rPr>
              <a:t> </a:t>
            </a:r>
            <a:r>
              <a:rPr lang="en-US" sz="1600" b="0" dirty="0">
                <a:solidFill>
                  <a:schemeClr val="tx1"/>
                </a:solidFill>
                <a:latin typeface="Century Gothic" panose="020B0502020202020204" pitchFamily="34" charset="0"/>
                <a:cs typeface="Arial" pitchFamily="34" charset="0"/>
              </a:rPr>
              <a:t>Advocates for Healthier Living/To</a:t>
            </a:r>
            <a:r>
              <a:rPr lang="en-US" sz="1600" b="0" dirty="0">
                <a:solidFill>
                  <a:schemeClr val="tx1"/>
                </a:solidFill>
                <a:latin typeface="Century Gothic" panose="020B0502020202020204" pitchFamily="34" charset="0"/>
                <a:ea typeface="ＭＳ Ｐゴシック" pitchFamily="34" charset="-128"/>
                <a:cs typeface="Arial" pitchFamily="34" charset="0"/>
              </a:rPr>
              <a:t>tal Cost of Care</a:t>
            </a:r>
            <a:endParaRPr lang="en-US" sz="1600" b="1" dirty="0">
              <a:solidFill>
                <a:schemeClr val="tx1"/>
              </a:solidFill>
              <a:latin typeface="Century Gothic" panose="020B0502020202020204" pitchFamily="34" charset="0"/>
              <a:cs typeface="Arial" pitchFamily="34" charset="0"/>
            </a:endParaRPr>
          </a:p>
        </p:txBody>
      </p:sp>
      <p:sp>
        <p:nvSpPr>
          <p:cNvPr id="8" name="TextBox 7">
            <a:extLst>
              <a:ext uri="{FF2B5EF4-FFF2-40B4-BE49-F238E27FC236}">
                <a16:creationId xmlns:a16="http://schemas.microsoft.com/office/drawing/2014/main" id="{E2045D2D-56E5-4486-83C5-C31FBA64EAEF}"/>
              </a:ext>
            </a:extLst>
          </p:cNvPr>
          <p:cNvSpPr txBox="1"/>
          <p:nvPr userDrawn="1"/>
        </p:nvSpPr>
        <p:spPr>
          <a:xfrm>
            <a:off x="20097750" y="13101280"/>
            <a:ext cx="3810000" cy="338554"/>
          </a:xfrm>
          <a:prstGeom prst="rect">
            <a:avLst/>
          </a:prstGeom>
          <a:noFill/>
        </p:spPr>
        <p:txBody>
          <a:bodyPr wrap="square" rtlCol="0">
            <a:spAutoFit/>
          </a:bodyPr>
          <a:lstStyle/>
          <a:p>
            <a:pPr algn="r" fontAlgn="base">
              <a:spcBef>
                <a:spcPct val="0"/>
              </a:spcBef>
              <a:spcAft>
                <a:spcPct val="0"/>
              </a:spcAft>
            </a:pPr>
            <a:r>
              <a:rPr lang="en-US" sz="1600" dirty="0">
                <a:solidFill>
                  <a:schemeClr val="tx1"/>
                </a:solidFill>
                <a:latin typeface="Century Gothic" panose="020B0502020202020204" pitchFamily="34" charset="0"/>
              </a:rPr>
              <a:t>Meritain Health Confidential</a:t>
            </a:r>
          </a:p>
        </p:txBody>
      </p:sp>
    </p:spTree>
  </p:cSld>
  <p:clrMap bg1="lt1" tx1="dk1" bg2="lt2" tx2="dk2" accent1="accent1" accent2="accent2" accent3="accent3" accent4="accent4" accent5="accent5" accent6="accent6" hlink="hlink" folHlink="folHlink"/>
  <p:sldLayoutIdLst>
    <p:sldLayoutId id="2147483649" r:id="rId1"/>
    <p:sldLayoutId id="2147483723" r:id="rId2"/>
    <p:sldLayoutId id="2147483724" r:id="rId3"/>
    <p:sldLayoutId id="2147483725" r:id="rId4"/>
    <p:sldLayoutId id="2147483726" r:id="rId5"/>
    <p:sldLayoutId id="2147483727" r:id="rId6"/>
    <p:sldLayoutId id="2147483653" r:id="rId7"/>
    <p:sldLayoutId id="2147483654" r:id="rId8"/>
    <p:sldLayoutId id="2147483655" r:id="rId9"/>
    <p:sldLayoutId id="2147483739"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224968-F6A6-477D-A4F3-FFD1B4188517}"/>
              </a:ext>
            </a:extLst>
          </p:cNvPr>
          <p:cNvSpPr txBox="1"/>
          <p:nvPr userDrawn="1"/>
        </p:nvSpPr>
        <p:spPr>
          <a:xfrm>
            <a:off x="476250" y="13101280"/>
            <a:ext cx="9467850" cy="338554"/>
          </a:xfrm>
          <a:prstGeom prst="rect">
            <a:avLst/>
          </a:prstGeom>
          <a:noFill/>
        </p:spPr>
        <p:txBody>
          <a:bodyPr wrap="square" rtlCol="0">
            <a:spAutoFit/>
          </a:bodyPr>
          <a:lstStyle/>
          <a:p>
            <a:pPr marL="0" marR="0" indent="0" algn="l" defTabSz="914400" rtl="0" eaLnBrk="0" fontAlgn="auto" latinLnBrk="0" hangingPunct="0">
              <a:lnSpc>
                <a:spcPct val="100000"/>
              </a:lnSpc>
              <a:spcBef>
                <a:spcPts val="0"/>
              </a:spcBef>
              <a:spcAft>
                <a:spcPts val="0"/>
              </a:spcAft>
              <a:buClrTx/>
              <a:buSzTx/>
              <a:buFontTx/>
              <a:buNone/>
              <a:tabLst/>
              <a:defRPr/>
            </a:pPr>
            <a:fld id="{674E2CE3-C92F-4A9A-B55C-05C5545FA2A2}" type="slidenum">
              <a:rPr lang="en-US" sz="1600" smtClean="0">
                <a:solidFill>
                  <a:schemeClr val="tx1"/>
                </a:solidFill>
                <a:latin typeface="Century Gothic" panose="020B0502020202020204" pitchFamily="34" charset="0"/>
                <a:ea typeface="ＭＳ Ｐゴシック" pitchFamily="34" charset="-128"/>
                <a:cs typeface="Arial" pitchFamily="34" charset="0"/>
              </a:rPr>
              <a:pPr marL="0" marR="0" indent="0" algn="l" defTabSz="914400" rtl="0" eaLnBrk="0" fontAlgn="auto" latinLnBrk="0" hangingPunct="0">
                <a:lnSpc>
                  <a:spcPct val="100000"/>
                </a:lnSpc>
                <a:spcBef>
                  <a:spcPts val="0"/>
                </a:spcBef>
                <a:spcAft>
                  <a:spcPts val="0"/>
                </a:spcAft>
                <a:buClrTx/>
                <a:buSzTx/>
                <a:buFontTx/>
                <a:buNone/>
                <a:tabLst/>
                <a:defRPr/>
              </a:pPr>
              <a:t>‹#›</a:t>
            </a:fld>
            <a:r>
              <a:rPr lang="en-US" sz="1600" baseline="0" dirty="0">
                <a:solidFill>
                  <a:schemeClr val="tx1"/>
                </a:solidFill>
                <a:latin typeface="Century Gothic" panose="020B0502020202020204" pitchFamily="34" charset="0"/>
                <a:ea typeface="ＭＳ Ｐゴシック" pitchFamily="34" charset="-128"/>
                <a:cs typeface="Arial" pitchFamily="34" charset="0"/>
              </a:rPr>
              <a:t> </a:t>
            </a:r>
            <a:r>
              <a:rPr lang="en-US" sz="1600" baseline="0" dirty="0">
                <a:solidFill>
                  <a:schemeClr val="bg2"/>
                </a:solidFill>
                <a:latin typeface="Century Gothic" panose="020B0502020202020204" pitchFamily="34" charset="0"/>
                <a:ea typeface="ＭＳ Ｐゴシック" pitchFamily="34" charset="-128"/>
                <a:cs typeface="Arial" pitchFamily="34" charset="0"/>
              </a:rPr>
              <a:t>|</a:t>
            </a:r>
            <a:r>
              <a:rPr lang="en-US" sz="1600" baseline="0" dirty="0">
                <a:solidFill>
                  <a:schemeClr val="tx1"/>
                </a:solidFill>
                <a:latin typeface="Century Gothic" panose="020B0502020202020204" pitchFamily="34" charset="0"/>
                <a:ea typeface="ＭＳ Ｐゴシック" pitchFamily="34" charset="-128"/>
                <a:cs typeface="Arial" pitchFamily="34" charset="0"/>
              </a:rPr>
              <a:t> </a:t>
            </a:r>
            <a:r>
              <a:rPr lang="en-US" sz="1600" b="0" dirty="0">
                <a:solidFill>
                  <a:schemeClr val="tx1"/>
                </a:solidFill>
                <a:latin typeface="Century Gothic" panose="020B0502020202020204" pitchFamily="34" charset="0"/>
                <a:cs typeface="Arial" pitchFamily="34" charset="0"/>
              </a:rPr>
              <a:t>Advocates for Healthier Living/To</a:t>
            </a:r>
            <a:r>
              <a:rPr lang="en-US" sz="1600" b="0" dirty="0">
                <a:solidFill>
                  <a:schemeClr val="tx1"/>
                </a:solidFill>
                <a:latin typeface="Century Gothic" panose="020B0502020202020204" pitchFamily="34" charset="0"/>
                <a:ea typeface="ＭＳ Ｐゴシック" pitchFamily="34" charset="-128"/>
                <a:cs typeface="Arial" pitchFamily="34" charset="0"/>
              </a:rPr>
              <a:t>tal Cost of Care</a:t>
            </a:r>
            <a:endParaRPr lang="en-US" sz="1600" b="1" dirty="0">
              <a:solidFill>
                <a:schemeClr val="tx1"/>
              </a:solidFill>
              <a:latin typeface="Century Gothic" panose="020B0502020202020204" pitchFamily="34" charset="0"/>
              <a:cs typeface="Arial" pitchFamily="34" charset="0"/>
            </a:endParaRPr>
          </a:p>
        </p:txBody>
      </p:sp>
      <p:sp>
        <p:nvSpPr>
          <p:cNvPr id="8" name="TextBox 7">
            <a:extLst>
              <a:ext uri="{FF2B5EF4-FFF2-40B4-BE49-F238E27FC236}">
                <a16:creationId xmlns:a16="http://schemas.microsoft.com/office/drawing/2014/main" id="{E2045D2D-56E5-4486-83C5-C31FBA64EAEF}"/>
              </a:ext>
            </a:extLst>
          </p:cNvPr>
          <p:cNvSpPr txBox="1"/>
          <p:nvPr userDrawn="1"/>
        </p:nvSpPr>
        <p:spPr>
          <a:xfrm>
            <a:off x="20097750" y="13101280"/>
            <a:ext cx="3810000" cy="338554"/>
          </a:xfrm>
          <a:prstGeom prst="rect">
            <a:avLst/>
          </a:prstGeom>
          <a:noFill/>
        </p:spPr>
        <p:txBody>
          <a:bodyPr wrap="square" rtlCol="0">
            <a:spAutoFit/>
          </a:bodyPr>
          <a:lstStyle/>
          <a:p>
            <a:pPr algn="r" fontAlgn="base">
              <a:spcBef>
                <a:spcPct val="0"/>
              </a:spcBef>
              <a:spcAft>
                <a:spcPct val="0"/>
              </a:spcAft>
            </a:pPr>
            <a:r>
              <a:rPr lang="en-US" sz="1600" dirty="0">
                <a:solidFill>
                  <a:schemeClr val="tx1"/>
                </a:solidFill>
                <a:latin typeface="Century Gothic" panose="020B0502020202020204" pitchFamily="34" charset="0"/>
              </a:rPr>
              <a:t>Meritain Health Confidential</a:t>
            </a:r>
          </a:p>
        </p:txBody>
      </p:sp>
    </p:spTree>
    <p:extLst>
      <p:ext uri="{BB962C8B-B14F-4D97-AF65-F5344CB8AC3E}">
        <p14:creationId xmlns:p14="http://schemas.microsoft.com/office/powerpoint/2010/main" val="28693238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51" r:id="rId3"/>
    <p:sldLayoutId id="2147483744" r:id="rId4"/>
    <p:sldLayoutId id="2147483745" r:id="rId5"/>
    <p:sldLayoutId id="2147483746" r:id="rId6"/>
    <p:sldLayoutId id="2147483747" r:id="rId7"/>
    <p:sldLayoutId id="2147483748" r:id="rId8"/>
    <p:sldLayoutId id="2147483749" r:id="rId9"/>
    <p:sldLayoutId id="214748375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p:cNvSpPr/>
          <p:nvPr/>
        </p:nvSpPr>
        <p:spPr>
          <a:xfrm>
            <a:off x="11820449" y="10687848"/>
            <a:ext cx="743101" cy="743046"/>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53585F"/>
          </a:solidFill>
          <a:ln w="12700">
            <a:miter lim="400000"/>
          </a:ln>
        </p:spPr>
        <p:txBody>
          <a:bodyPr lIns="45719" rIns="45719" anchor="ctr"/>
          <a:lstStyle/>
          <a:p>
            <a:pPr marL="0" marR="0" lvl="0" indent="0" algn="ctr" defTabSz="438901" rtl="0" eaLnBrk="1" fontAlgn="auto" latinLnBrk="0" hangingPunct="0">
              <a:lnSpc>
                <a:spcPct val="100000"/>
              </a:lnSpc>
              <a:spcBef>
                <a:spcPts val="0"/>
              </a:spcBef>
              <a:spcAft>
                <a:spcPts val="0"/>
              </a:spcAft>
              <a:buClrTx/>
              <a:buSzTx/>
              <a:buFontTx/>
              <a:buNone/>
              <a:tabLst/>
              <a:defRPr b="0">
                <a:solidFill>
                  <a:srgbClr val="53585F"/>
                </a:solidFill>
                <a:effectLst>
                  <a:outerShdw blurRad="38100" dist="12700" dir="5400000" rotWithShape="0">
                    <a:srgbClr val="000000">
                      <a:alpha val="50000"/>
                    </a:srgbClr>
                  </a:outerShdw>
                </a:effectLst>
                <a:latin typeface="Roboto"/>
                <a:ea typeface="Roboto"/>
                <a:cs typeface="Roboto"/>
                <a:sym typeface="Roboto"/>
              </a:defRPr>
            </a:pPr>
            <a:endParaRPr kumimoji="0" sz="3000" b="0" i="0" u="none" strike="noStrike" kern="0" cap="none" spc="0" normalizeH="0" baseline="0" noProof="0">
              <a:ln>
                <a:noFill/>
              </a:ln>
              <a:solidFill>
                <a:srgbClr val="53585F"/>
              </a:solidFill>
              <a:effectLst>
                <a:outerShdw blurRad="38100" dist="12700" dir="5400000" rotWithShape="0">
                  <a:srgbClr val="000000">
                    <a:alpha val="50000"/>
                  </a:srgbClr>
                </a:outerShdw>
              </a:effectLst>
              <a:uLnTx/>
              <a:uFillTx/>
              <a:latin typeface="Roboto"/>
              <a:sym typeface="Roboto"/>
            </a:endParaRPr>
          </a:p>
        </p:txBody>
      </p:sp>
      <p:sp>
        <p:nvSpPr>
          <p:cNvPr id="13" name="TextBox 12">
            <a:extLst>
              <a:ext uri="{FF2B5EF4-FFF2-40B4-BE49-F238E27FC236}">
                <a16:creationId xmlns:a16="http://schemas.microsoft.com/office/drawing/2014/main" id="{691FBC1C-A9F8-4E9D-80E0-759E710D5866}"/>
              </a:ext>
            </a:extLst>
          </p:cNvPr>
          <p:cNvSpPr txBox="1"/>
          <p:nvPr/>
        </p:nvSpPr>
        <p:spPr>
          <a:xfrm>
            <a:off x="1649280" y="12396490"/>
            <a:ext cx="598024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entury Gothic" panose="020B0502020202020204" pitchFamily="34" charset="0"/>
                <a:ea typeface="Helvetica Neue"/>
                <a:cs typeface="Helvetica Neue"/>
                <a:sym typeface="Helvetica Neue"/>
              </a:rPr>
              <a:t>January 1, 2021</a:t>
            </a:r>
          </a:p>
        </p:txBody>
      </p:sp>
      <p:sp>
        <p:nvSpPr>
          <p:cNvPr id="4" name="TextBox 3">
            <a:extLst>
              <a:ext uri="{FF2B5EF4-FFF2-40B4-BE49-F238E27FC236}">
                <a16:creationId xmlns:a16="http://schemas.microsoft.com/office/drawing/2014/main" id="{4DE1AE87-A4E7-47E7-AE91-E1419079671C}"/>
              </a:ext>
            </a:extLst>
          </p:cNvPr>
          <p:cNvSpPr txBox="1"/>
          <p:nvPr/>
        </p:nvSpPr>
        <p:spPr>
          <a:xfrm>
            <a:off x="1649279" y="9676568"/>
            <a:ext cx="18027254" cy="1938992"/>
          </a:xfrm>
          <a:prstGeom prst="rect">
            <a:avLst/>
          </a:prstGeom>
          <a:noFill/>
        </p:spPr>
        <p:txBody>
          <a:bodyPr wrap="square" rtlCol="0">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E5A913">
                    <a:lumMod val="20000"/>
                    <a:lumOff val="80000"/>
                  </a:srgbClr>
                </a:solidFill>
                <a:effectLst>
                  <a:outerShdw blurRad="38100" dist="38100" dir="2700000" algn="tl">
                    <a:srgbClr val="000000">
                      <a:alpha val="43137"/>
                    </a:srgbClr>
                  </a:outerShdw>
                </a:effectLst>
                <a:uLnTx/>
                <a:uFillTx/>
                <a:latin typeface="Century Gothic" panose="020B0502020202020204" pitchFamily="34" charset="0"/>
                <a:cs typeface="Cavolini" panose="020B0502040204020203" pitchFamily="66" charset="0"/>
                <a:sym typeface="Helvetica Neue"/>
              </a:rPr>
              <a:t>Enhanced Medical Management </a:t>
            </a:r>
            <a:br>
              <a:rPr kumimoji="0" lang="en-US" sz="6000" b="1" i="0" u="none" strike="noStrike" kern="0" cap="none" spc="0" normalizeH="0" baseline="0" noProof="0" dirty="0">
                <a:ln>
                  <a:noFill/>
                </a:ln>
                <a:solidFill>
                  <a:srgbClr val="E5A913">
                    <a:lumMod val="20000"/>
                    <a:lumOff val="80000"/>
                  </a:srgbClr>
                </a:solidFill>
                <a:effectLst>
                  <a:outerShdw blurRad="38100" dist="38100" dir="2700000" algn="tl">
                    <a:srgbClr val="000000">
                      <a:alpha val="43137"/>
                    </a:srgbClr>
                  </a:outerShdw>
                </a:effectLst>
                <a:uLnTx/>
                <a:uFillTx/>
                <a:latin typeface="Century Gothic" panose="020B0502020202020204" pitchFamily="34" charset="0"/>
                <a:cs typeface="Cavolini" panose="020B0502040204020203" pitchFamily="66" charset="0"/>
                <a:sym typeface="Helvetica Neue"/>
              </a:rPr>
            </a:br>
            <a:r>
              <a:rPr kumimoji="0" lang="en-US" sz="6000" b="1" i="0" u="none" strike="noStrike" kern="0" cap="none" spc="0" normalizeH="0" baseline="0" noProof="0" dirty="0">
                <a:ln>
                  <a:noFill/>
                </a:ln>
                <a:solidFill>
                  <a:srgbClr val="E5A913">
                    <a:lumMod val="20000"/>
                    <a:lumOff val="80000"/>
                  </a:srgbClr>
                </a:solidFill>
                <a:effectLst>
                  <a:outerShdw blurRad="38100" dist="38100" dir="2700000" algn="tl">
                    <a:srgbClr val="000000">
                      <a:alpha val="43137"/>
                    </a:srgbClr>
                  </a:outerShdw>
                </a:effectLst>
                <a:uLnTx/>
                <a:uFillTx/>
                <a:latin typeface="Century Gothic" panose="020B0502020202020204" pitchFamily="34" charset="0"/>
                <a:cs typeface="Cavolini" panose="020B0502040204020203" pitchFamily="66" charset="0"/>
                <a:sym typeface="Helvetica Neue"/>
              </a:rPr>
              <a:t>Reporting for Health Care Clients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8027C8-A339-42BC-B680-6E9F61E67D30}"/>
              </a:ext>
            </a:extLst>
          </p:cNvPr>
          <p:cNvGrpSpPr/>
          <p:nvPr/>
        </p:nvGrpSpPr>
        <p:grpSpPr>
          <a:xfrm>
            <a:off x="2400300" y="4659081"/>
            <a:ext cx="19238915" cy="4370254"/>
            <a:chOff x="2400300" y="4659081"/>
            <a:chExt cx="19238915" cy="4370254"/>
          </a:xfrm>
        </p:grpSpPr>
        <p:sp>
          <p:nvSpPr>
            <p:cNvPr id="4" name="Rectangle 3">
              <a:extLst>
                <a:ext uri="{FF2B5EF4-FFF2-40B4-BE49-F238E27FC236}">
                  <a16:creationId xmlns:a16="http://schemas.microsoft.com/office/drawing/2014/main" id="{827D9E77-EF36-4F35-80B1-5AB6305D0103}"/>
                </a:ext>
              </a:extLst>
            </p:cNvPr>
            <p:cNvSpPr/>
            <p:nvPr/>
          </p:nvSpPr>
          <p:spPr>
            <a:xfrm>
              <a:off x="2400300" y="4731655"/>
              <a:ext cx="19238915" cy="429768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9193BB33-1A50-4F22-B909-2FF3D85F8494}"/>
                </a:ext>
              </a:extLst>
            </p:cNvPr>
            <p:cNvSpPr/>
            <p:nvPr/>
          </p:nvSpPr>
          <p:spPr>
            <a:xfrm>
              <a:off x="2400300" y="4659081"/>
              <a:ext cx="19238915" cy="548640"/>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Risk Score report—Member level: </a:t>
            </a:r>
            <a:r>
              <a:rPr kumimoji="0" lang="en-US" sz="5400" b="0" i="0" u="none" strike="noStrike" kern="0" cap="none" spc="0" normalizeH="0" baseline="0" noProof="0" dirty="0">
                <a:ln>
                  <a:noFill/>
                </a:ln>
                <a:solidFill>
                  <a:srgbClr val="517C96"/>
                </a:solidFill>
                <a:effectLst/>
                <a:uLnTx/>
                <a:uFillTx/>
                <a:latin typeface="Century Gothic" panose="020B0502020202020204" pitchFamily="34" charset="0"/>
                <a:sym typeface="Helvetica Neue"/>
              </a:rPr>
              <a:t>Sample</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graphicFrame>
        <p:nvGraphicFramePr>
          <p:cNvPr id="2" name="Table 2">
            <a:extLst>
              <a:ext uri="{FF2B5EF4-FFF2-40B4-BE49-F238E27FC236}">
                <a16:creationId xmlns:a16="http://schemas.microsoft.com/office/drawing/2014/main" id="{088CB678-FDDD-4B41-9287-547C6FDE5F02}"/>
              </a:ext>
            </a:extLst>
          </p:cNvPr>
          <p:cNvGraphicFramePr>
            <a:graphicFrameLocks noGrp="1"/>
          </p:cNvGraphicFramePr>
          <p:nvPr>
            <p:extLst>
              <p:ext uri="{D42A27DB-BD31-4B8C-83A1-F6EECF244321}">
                <p14:modId xmlns:p14="http://schemas.microsoft.com/office/powerpoint/2010/main" val="3113076190"/>
              </p:ext>
            </p:extLst>
          </p:nvPr>
        </p:nvGraphicFramePr>
        <p:xfrm>
          <a:off x="2804709" y="5719805"/>
          <a:ext cx="16627929" cy="2194560"/>
        </p:xfrm>
        <a:graphic>
          <a:graphicData uri="http://schemas.openxmlformats.org/drawingml/2006/table">
            <a:tbl>
              <a:tblPr firstRow="1" bandRow="1">
                <a:tableStyleId>{5940675A-B579-460E-94D1-54222C63F5DA}</a:tableStyleId>
              </a:tblPr>
              <a:tblGrid>
                <a:gridCol w="1467528">
                  <a:extLst>
                    <a:ext uri="{9D8B030D-6E8A-4147-A177-3AD203B41FA5}">
                      <a16:colId xmlns:a16="http://schemas.microsoft.com/office/drawing/2014/main" val="3092674969"/>
                    </a:ext>
                  </a:extLst>
                </a:gridCol>
                <a:gridCol w="3483834">
                  <a:extLst>
                    <a:ext uri="{9D8B030D-6E8A-4147-A177-3AD203B41FA5}">
                      <a16:colId xmlns:a16="http://schemas.microsoft.com/office/drawing/2014/main" val="1331054694"/>
                    </a:ext>
                  </a:extLst>
                </a:gridCol>
                <a:gridCol w="1305880">
                  <a:extLst>
                    <a:ext uri="{9D8B030D-6E8A-4147-A177-3AD203B41FA5}">
                      <a16:colId xmlns:a16="http://schemas.microsoft.com/office/drawing/2014/main" val="1947117937"/>
                    </a:ext>
                  </a:extLst>
                </a:gridCol>
                <a:gridCol w="1320800">
                  <a:extLst>
                    <a:ext uri="{9D8B030D-6E8A-4147-A177-3AD203B41FA5}">
                      <a16:colId xmlns:a16="http://schemas.microsoft.com/office/drawing/2014/main" val="2881922041"/>
                    </a:ext>
                  </a:extLst>
                </a:gridCol>
                <a:gridCol w="1001486">
                  <a:extLst>
                    <a:ext uri="{9D8B030D-6E8A-4147-A177-3AD203B41FA5}">
                      <a16:colId xmlns:a16="http://schemas.microsoft.com/office/drawing/2014/main" val="186724498"/>
                    </a:ext>
                  </a:extLst>
                </a:gridCol>
                <a:gridCol w="972457">
                  <a:extLst>
                    <a:ext uri="{9D8B030D-6E8A-4147-A177-3AD203B41FA5}">
                      <a16:colId xmlns:a16="http://schemas.microsoft.com/office/drawing/2014/main" val="4057185360"/>
                    </a:ext>
                  </a:extLst>
                </a:gridCol>
                <a:gridCol w="1074057">
                  <a:extLst>
                    <a:ext uri="{9D8B030D-6E8A-4147-A177-3AD203B41FA5}">
                      <a16:colId xmlns:a16="http://schemas.microsoft.com/office/drawing/2014/main" val="3066488469"/>
                    </a:ext>
                  </a:extLst>
                </a:gridCol>
                <a:gridCol w="1045029">
                  <a:extLst>
                    <a:ext uri="{9D8B030D-6E8A-4147-A177-3AD203B41FA5}">
                      <a16:colId xmlns:a16="http://schemas.microsoft.com/office/drawing/2014/main" val="3511382693"/>
                    </a:ext>
                  </a:extLst>
                </a:gridCol>
                <a:gridCol w="1504980">
                  <a:extLst>
                    <a:ext uri="{9D8B030D-6E8A-4147-A177-3AD203B41FA5}">
                      <a16:colId xmlns:a16="http://schemas.microsoft.com/office/drawing/2014/main" val="4033222053"/>
                    </a:ext>
                  </a:extLst>
                </a:gridCol>
                <a:gridCol w="1719110">
                  <a:extLst>
                    <a:ext uri="{9D8B030D-6E8A-4147-A177-3AD203B41FA5}">
                      <a16:colId xmlns:a16="http://schemas.microsoft.com/office/drawing/2014/main" val="2704459694"/>
                    </a:ext>
                  </a:extLst>
                </a:gridCol>
                <a:gridCol w="1732768">
                  <a:extLst>
                    <a:ext uri="{9D8B030D-6E8A-4147-A177-3AD203B41FA5}">
                      <a16:colId xmlns:a16="http://schemas.microsoft.com/office/drawing/2014/main" val="1463133215"/>
                    </a:ext>
                  </a:extLst>
                </a:gridCol>
              </a:tblGrid>
              <a:tr h="643621">
                <a:tc>
                  <a:txBody>
                    <a:bodyPr/>
                    <a:lstStyle/>
                    <a:p>
                      <a:pPr algn="ctr"/>
                      <a:r>
                        <a:rPr lang="en-US" sz="1800" b="0" dirty="0">
                          <a:solidFill>
                            <a:schemeClr val="accent1">
                              <a:lumMod val="50000"/>
                            </a:schemeClr>
                          </a:solidFill>
                        </a:rPr>
                        <a:t>Encrypted Member ID</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Leading Diagnostics MCC</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Paid</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Episodes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IP Admits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OP Visits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PR Services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Rx Scripts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OP Emergency Room Visits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Prospective Risk</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Retrospective Risk</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extLst>
                  <a:ext uri="{0D108BD9-81ED-4DB2-BD59-A6C34878D82A}">
                    <a16:rowId xmlns:a16="http://schemas.microsoft.com/office/drawing/2014/main" val="190739426"/>
                  </a:ext>
                </a:extLst>
              </a:tr>
              <a:tr h="370840">
                <a:tc>
                  <a:txBody>
                    <a:bodyPr/>
                    <a:lstStyle/>
                    <a:p>
                      <a:pPr algn="l"/>
                      <a:r>
                        <a:rPr lang="en-US" b="0" dirty="0">
                          <a:solidFill>
                            <a:schemeClr val="accent1">
                              <a:lumMod val="50000"/>
                            </a:schemeClr>
                          </a:solidFill>
                        </a:rPr>
                        <a:t>0000000000</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l"/>
                      <a:r>
                        <a:rPr lang="en-US" b="0" dirty="0">
                          <a:solidFill>
                            <a:schemeClr val="tx1"/>
                          </a:solidFill>
                        </a:rPr>
                        <a:t>Renal/Urinary tract: kidney failure</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r>
                        <a:rPr lang="en-US" b="0" dirty="0">
                          <a:solidFill>
                            <a:schemeClr val="tx1"/>
                          </a:solidFill>
                        </a:rPr>
                        <a:t>$253,639</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9</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287</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64</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136</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13.20</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12.23</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0897087"/>
                  </a:ext>
                </a:extLst>
              </a:tr>
              <a:tr h="370840">
                <a:tc>
                  <a:txBody>
                    <a:bodyPr/>
                    <a:lstStyle/>
                    <a:p>
                      <a:pPr algn="l"/>
                      <a:r>
                        <a:rPr lang="en-US" b="0" dirty="0">
                          <a:solidFill>
                            <a:schemeClr val="accent1">
                              <a:lumMod val="50000"/>
                            </a:schemeClr>
                          </a:solidFill>
                        </a:rPr>
                        <a:t>0000000000</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l"/>
                      <a:r>
                        <a:rPr lang="en-US" b="0" dirty="0">
                          <a:solidFill>
                            <a:schemeClr val="tx1"/>
                          </a:solidFill>
                        </a:rPr>
                        <a:t>Musculoskeletal: Rheumatoid Arthritis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r>
                        <a:rPr lang="en-US" b="0" dirty="0">
                          <a:solidFill>
                            <a:schemeClr val="tx1"/>
                          </a:solidFill>
                        </a:rPr>
                        <a:t>$32,473</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1</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54</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25</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b="0" dirty="0">
                        <a:solidFill>
                          <a:schemeClr val="tx1"/>
                        </a:solidFill>
                      </a:endParaRP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10.01</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tx1"/>
                          </a:solidFill>
                        </a:rPr>
                        <a:t>9.39</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5008178"/>
                  </a:ext>
                </a:extLst>
              </a:tr>
            </a:tbl>
          </a:graphicData>
        </a:graphic>
      </p:graphicFrame>
      <p:sp>
        <p:nvSpPr>
          <p:cNvPr id="18" name="TextBox 17">
            <a:extLst>
              <a:ext uri="{FF2B5EF4-FFF2-40B4-BE49-F238E27FC236}">
                <a16:creationId xmlns:a16="http://schemas.microsoft.com/office/drawing/2014/main" id="{9354B014-0751-4FAC-988D-CEEC31CF6505}"/>
              </a:ext>
            </a:extLst>
          </p:cNvPr>
          <p:cNvSpPr txBox="1"/>
          <p:nvPr/>
        </p:nvSpPr>
        <p:spPr>
          <a:xfrm>
            <a:off x="3114045" y="10202270"/>
            <a:ext cx="1780902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n-lt"/>
                <a:ea typeface="Helvetica Neue"/>
                <a:cs typeface="Helvetica Neue"/>
                <a:sym typeface="Helvetica Neue"/>
              </a:rPr>
              <a:t>Risk score also provides a member level report for easy identification and intervention.</a:t>
            </a:r>
          </a:p>
        </p:txBody>
      </p:sp>
    </p:spTree>
    <p:extLst>
      <p:ext uri="{BB962C8B-B14F-4D97-AF65-F5344CB8AC3E}">
        <p14:creationId xmlns:p14="http://schemas.microsoft.com/office/powerpoint/2010/main" val="1117696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9AB4B0B-DC9B-4A3C-A59D-0CDD5D8B5580}"/>
              </a:ext>
            </a:extLst>
          </p:cNvPr>
          <p:cNvSpPr/>
          <p:nvPr/>
        </p:nvSpPr>
        <p:spPr>
          <a:xfrm>
            <a:off x="18157371" y="2177143"/>
            <a:ext cx="6226629" cy="9875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Gaps-in-Care report</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11" name="TextBox 10">
            <a:extLst>
              <a:ext uri="{FF2B5EF4-FFF2-40B4-BE49-F238E27FC236}">
                <a16:creationId xmlns:a16="http://schemas.microsoft.com/office/drawing/2014/main" id="{FC88A367-3CD4-479F-A0E4-7E17C8B034E2}"/>
              </a:ext>
            </a:extLst>
          </p:cNvPr>
          <p:cNvSpPr txBox="1"/>
          <p:nvPr/>
        </p:nvSpPr>
        <p:spPr>
          <a:xfrm>
            <a:off x="1075025" y="2177143"/>
            <a:ext cx="15935717" cy="8309967"/>
          </a:xfrm>
          <a:prstGeom prst="rect">
            <a:avLst/>
          </a:prstGeom>
          <a:noFill/>
        </p:spPr>
        <p:txBody>
          <a:bodyPr wrap="square" rtlCol="0">
            <a:spAutoFit/>
          </a:bodyPr>
          <a:lstStyle/>
          <a:p>
            <a:pPr algn="l" defTabSz="457200" hangingPunct="1">
              <a:buClr>
                <a:srgbClr val="E5A913"/>
              </a:buClr>
            </a:pPr>
            <a:r>
              <a:rPr lang="en-US" sz="4400" kern="1200" dirty="0">
                <a:solidFill>
                  <a:schemeClr val="tx1"/>
                </a:solidFill>
                <a:latin typeface="+mn-lt"/>
                <a:ea typeface="+mn-ea"/>
                <a:cs typeface="+mn-cs"/>
              </a:rPr>
              <a:t>What is it?</a:t>
            </a:r>
          </a:p>
          <a:p>
            <a:pPr algn="l" defTabSz="457200" hangingPunct="1">
              <a:spcAft>
                <a:spcPts val="3000"/>
              </a:spcAft>
              <a:buClr>
                <a:srgbClr val="E5A913"/>
              </a:buClr>
            </a:pPr>
            <a:r>
              <a:rPr lang="en-US" sz="4000" b="0" kern="1200" dirty="0">
                <a:latin typeface="+mn-lt"/>
                <a:ea typeface="+mn-ea"/>
                <a:cs typeface="+mn-cs"/>
              </a:rPr>
              <a:t>A monthly report that reviews and compares treatment patterns against evidence-based guidelines</a:t>
            </a:r>
            <a:r>
              <a:rPr lang="en-US" sz="4000" b="0" i="1" kern="1200" dirty="0">
                <a:latin typeface="+mn-lt"/>
                <a:ea typeface="+mn-ea"/>
                <a:cs typeface="+mn-cs"/>
              </a:rPr>
              <a:t>.</a:t>
            </a:r>
            <a:endParaRPr lang="en-US" sz="4000" b="0" kern="1200" dirty="0">
              <a:latin typeface="+mn-lt"/>
              <a:ea typeface="+mn-ea"/>
              <a:cs typeface="+mn-cs"/>
            </a:endParaRPr>
          </a:p>
          <a:p>
            <a:pPr algn="l" defTabSz="457200" hangingPunct="1">
              <a:buClr>
                <a:srgbClr val="E5A913"/>
              </a:buClr>
            </a:pPr>
            <a:r>
              <a:rPr lang="en-US" sz="4000" kern="1200" dirty="0">
                <a:solidFill>
                  <a:schemeClr val="accent1"/>
                </a:solidFill>
                <a:latin typeface="+mn-lt"/>
                <a:ea typeface="+mn-ea"/>
                <a:cs typeface="+mn-cs"/>
              </a:rPr>
              <a:t>Use</a:t>
            </a:r>
          </a:p>
          <a:p>
            <a:pPr marL="571500" lvl="1" indent="-571500" algn="l" defTabSz="457200" hangingPunct="1">
              <a:spcAft>
                <a:spcPts val="3000"/>
              </a:spcAft>
              <a:buClr>
                <a:schemeClr val="accent1"/>
              </a:buClr>
              <a:buFont typeface="Courier New" panose="02070309020205020404" pitchFamily="49" charset="0"/>
              <a:buChar char="o"/>
            </a:pPr>
            <a:r>
              <a:rPr lang="en-US" sz="4000" b="0" kern="1200" dirty="0">
                <a:latin typeface="+mn-lt"/>
                <a:ea typeface="+mn-ea"/>
                <a:cs typeface="+mn-cs"/>
              </a:rPr>
              <a:t>The Gaps-in-Care report allows users to review treatment pattern compliance gaps for the entire population, as well as the identification of specific members.</a:t>
            </a:r>
          </a:p>
          <a:p>
            <a:pPr algn="l" defTabSz="457200" hangingPunct="1">
              <a:buClr>
                <a:schemeClr val="accent1"/>
              </a:buClr>
            </a:pPr>
            <a:r>
              <a:rPr lang="en-US" sz="4000" kern="1200" dirty="0">
                <a:solidFill>
                  <a:schemeClr val="accent1"/>
                </a:solidFill>
                <a:latin typeface="+mn-lt"/>
                <a:ea typeface="+mn-ea"/>
                <a:cs typeface="+mn-cs"/>
              </a:rPr>
              <a:t>Value</a:t>
            </a:r>
          </a:p>
          <a:p>
            <a:pPr marL="571500" lvl="1" indent="-571500" algn="l" defTabSz="457200" hangingPunct="1">
              <a:buClr>
                <a:schemeClr val="accent1"/>
              </a:buClr>
              <a:buFont typeface="Courier New" panose="02070309020205020404" pitchFamily="49" charset="0"/>
              <a:buChar char="o"/>
            </a:pPr>
            <a:r>
              <a:rPr lang="en-US" sz="4000" b="0" kern="1200" dirty="0">
                <a:latin typeface="+mn-lt"/>
                <a:ea typeface="+mn-ea"/>
                <a:cs typeface="+mn-cs"/>
              </a:rPr>
              <a:t>Care delivery, and ultimately plan cost, can be reduced by evaluating activity against the full list of benchmarks</a:t>
            </a:r>
          </a:p>
          <a:p>
            <a:pPr marL="571500" lvl="2" indent="-571500" algn="l" defTabSz="457200" hangingPunct="1">
              <a:buClr>
                <a:schemeClr val="accent1"/>
              </a:buClr>
              <a:buFont typeface="Courier New" panose="02070309020205020404" pitchFamily="49" charset="0"/>
              <a:buChar char="o"/>
            </a:pPr>
            <a:endParaRPr lang="en-US" sz="4000" kern="1200" dirty="0">
              <a:solidFill>
                <a:srgbClr val="7E7E7E"/>
              </a:solidFill>
              <a:latin typeface="+mn-lt"/>
              <a:ea typeface="+mn-ea"/>
              <a:cs typeface="+mn-cs"/>
            </a:endParaRPr>
          </a:p>
          <a:p>
            <a:pPr algn="l" defTabSz="457200" hangingPunct="1"/>
            <a:endParaRPr lang="en-US" sz="4000" kern="1200" dirty="0">
              <a:solidFill>
                <a:srgbClr val="7E7E7E"/>
              </a:solidFill>
              <a:latin typeface="+mn-lt"/>
              <a:ea typeface="+mn-ea"/>
              <a:cs typeface="+mn-cs"/>
            </a:endParaRPr>
          </a:p>
        </p:txBody>
      </p:sp>
      <p:sp>
        <p:nvSpPr>
          <p:cNvPr id="12" name="TextBox 11">
            <a:extLst>
              <a:ext uri="{FF2B5EF4-FFF2-40B4-BE49-F238E27FC236}">
                <a16:creationId xmlns:a16="http://schemas.microsoft.com/office/drawing/2014/main" id="{D203FF07-B021-459B-AB48-5A9897B848AE}"/>
              </a:ext>
            </a:extLst>
          </p:cNvPr>
          <p:cNvSpPr txBox="1"/>
          <p:nvPr/>
        </p:nvSpPr>
        <p:spPr>
          <a:xfrm>
            <a:off x="18781486" y="2628585"/>
            <a:ext cx="4759717" cy="8463855"/>
          </a:xfrm>
          <a:prstGeom prst="rect">
            <a:avLst/>
          </a:prstGeom>
          <a:noFill/>
        </p:spPr>
        <p:txBody>
          <a:bodyPr wrap="square" rtlCol="0">
            <a:spAutoFit/>
          </a:bodyPr>
          <a:lstStyle/>
          <a:p>
            <a:pPr algn="l" defTabSz="457200" hangingPunct="1"/>
            <a:r>
              <a:rPr lang="en-US" sz="3200" kern="1200" dirty="0">
                <a:solidFill>
                  <a:schemeClr val="bg1"/>
                </a:solidFill>
                <a:latin typeface="+mn-lt"/>
                <a:ea typeface="+mn-ea"/>
                <a:cs typeface="+mn-cs"/>
              </a:rPr>
              <a:t>What metrics does it include?</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Compliance rate</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Compliance rate benchmark</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 of Gaps</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 of Compliant and Non-Compliant members</a:t>
            </a:r>
          </a:p>
          <a:p>
            <a:pPr marL="457200" lvl="1" indent="0" algn="l" defTabSz="457200" hangingPunct="1"/>
            <a:endParaRPr lang="en-US" sz="3200" b="0" kern="1200" dirty="0">
              <a:solidFill>
                <a:schemeClr val="bg1"/>
              </a:solidFill>
              <a:latin typeface="+mn-lt"/>
              <a:ea typeface="+mn-ea"/>
              <a:cs typeface="+mn-cs"/>
            </a:endParaRPr>
          </a:p>
          <a:p>
            <a:pPr algn="l" defTabSz="457200" hangingPunct="1"/>
            <a:r>
              <a:rPr lang="en-US" sz="3200" kern="1200" dirty="0">
                <a:solidFill>
                  <a:schemeClr val="bg1"/>
                </a:solidFill>
                <a:latin typeface="+mn-lt"/>
                <a:ea typeface="+mn-ea"/>
                <a:cs typeface="+mn-cs"/>
              </a:rPr>
              <a:t>What dimensions are available?</a:t>
            </a:r>
            <a:endParaRPr lang="en-US" sz="3200" b="0" kern="1200" dirty="0">
              <a:solidFill>
                <a:schemeClr val="bg1"/>
              </a:solidFill>
              <a:latin typeface="+mn-lt"/>
              <a:ea typeface="+mn-ea"/>
              <a:cs typeface="+mn-cs"/>
            </a:endParaRP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Episode Treatment Group (ETG)</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Member</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Guideline Gap</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State</a:t>
            </a:r>
          </a:p>
        </p:txBody>
      </p:sp>
    </p:spTree>
    <p:extLst>
      <p:ext uri="{BB962C8B-B14F-4D97-AF65-F5344CB8AC3E}">
        <p14:creationId xmlns:p14="http://schemas.microsoft.com/office/powerpoint/2010/main" val="322177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Gaps-in-Care report—Aggregate level: </a:t>
            </a:r>
            <a:r>
              <a:rPr kumimoji="0" lang="en-US" sz="5400" b="0" i="0" u="none" strike="noStrike" kern="0" cap="none" spc="0" normalizeH="0" baseline="0" noProof="0" dirty="0">
                <a:ln>
                  <a:noFill/>
                </a:ln>
                <a:solidFill>
                  <a:schemeClr val="accent1"/>
                </a:solidFill>
                <a:effectLst/>
                <a:uLnTx/>
                <a:uFillTx/>
                <a:latin typeface="Century Gothic" panose="020B0502020202020204" pitchFamily="34" charset="0"/>
                <a:sym typeface="Helvetica Neue"/>
              </a:rPr>
              <a:t>Sample</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grpSp>
        <p:nvGrpSpPr>
          <p:cNvPr id="2" name="Group 1">
            <a:extLst>
              <a:ext uri="{FF2B5EF4-FFF2-40B4-BE49-F238E27FC236}">
                <a16:creationId xmlns:a16="http://schemas.microsoft.com/office/drawing/2014/main" id="{53671954-6893-43A5-8A32-4AC56247FB25}"/>
              </a:ext>
            </a:extLst>
          </p:cNvPr>
          <p:cNvGrpSpPr/>
          <p:nvPr/>
        </p:nvGrpSpPr>
        <p:grpSpPr>
          <a:xfrm>
            <a:off x="3468915" y="2090059"/>
            <a:ext cx="16705942" cy="9125133"/>
            <a:chOff x="3468915" y="2090059"/>
            <a:chExt cx="16705942" cy="9125133"/>
          </a:xfrm>
        </p:grpSpPr>
        <p:sp>
          <p:nvSpPr>
            <p:cNvPr id="13" name="Rectangle 12">
              <a:extLst>
                <a:ext uri="{FF2B5EF4-FFF2-40B4-BE49-F238E27FC236}">
                  <a16:creationId xmlns:a16="http://schemas.microsoft.com/office/drawing/2014/main" id="{9CBB44EA-5431-4FAE-869E-C2E20DF970C0}"/>
                </a:ext>
              </a:extLst>
            </p:cNvPr>
            <p:cNvSpPr/>
            <p:nvPr/>
          </p:nvSpPr>
          <p:spPr>
            <a:xfrm>
              <a:off x="3468915" y="2162632"/>
              <a:ext cx="16705942" cy="90525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ectangle 13">
              <a:extLst>
                <a:ext uri="{FF2B5EF4-FFF2-40B4-BE49-F238E27FC236}">
                  <a16:creationId xmlns:a16="http://schemas.microsoft.com/office/drawing/2014/main" id="{D43EC13E-366B-471B-BAB8-AD59E868A222}"/>
                </a:ext>
              </a:extLst>
            </p:cNvPr>
            <p:cNvSpPr/>
            <p:nvPr/>
          </p:nvSpPr>
          <p:spPr>
            <a:xfrm>
              <a:off x="3468915" y="2090059"/>
              <a:ext cx="16705942" cy="548640"/>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Picture 10">
              <a:extLst>
                <a:ext uri="{FF2B5EF4-FFF2-40B4-BE49-F238E27FC236}">
                  <a16:creationId xmlns:a16="http://schemas.microsoft.com/office/drawing/2014/main" id="{260DE1A8-86F3-4CC8-8E8D-1CDC850CEBCF}"/>
                </a:ext>
              </a:extLst>
            </p:cNvPr>
            <p:cNvPicPr>
              <a:picLocks noChangeAspect="1"/>
            </p:cNvPicPr>
            <p:nvPr/>
          </p:nvPicPr>
          <p:blipFill rotWithShape="1">
            <a:blip r:embed="rId3"/>
            <a:srcRect l="4203" t="17205" r="7191" b="4331"/>
            <a:stretch/>
          </p:blipFill>
          <p:spPr>
            <a:xfrm>
              <a:off x="3918858" y="2699657"/>
              <a:ext cx="15820572" cy="8128000"/>
            </a:xfrm>
            <a:prstGeom prst="rect">
              <a:avLst/>
            </a:prstGeom>
          </p:spPr>
        </p:pic>
      </p:grpSp>
      <p:sp>
        <p:nvSpPr>
          <p:cNvPr id="12" name="TextBox 11">
            <a:extLst>
              <a:ext uri="{FF2B5EF4-FFF2-40B4-BE49-F238E27FC236}">
                <a16:creationId xmlns:a16="http://schemas.microsoft.com/office/drawing/2014/main" id="{7D4635AF-FCA7-414A-9497-56F6EA14DA6A}"/>
              </a:ext>
            </a:extLst>
          </p:cNvPr>
          <p:cNvSpPr txBox="1"/>
          <p:nvPr/>
        </p:nvSpPr>
        <p:spPr>
          <a:xfrm>
            <a:off x="3114045" y="11566612"/>
            <a:ext cx="1780902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n-lt"/>
                <a:ea typeface="Helvetica Neue"/>
                <a:cs typeface="Helvetica Neue"/>
                <a:sym typeface="Helvetica Neue"/>
              </a:rPr>
              <a:t>Aggregate and member-level data is provided, which will help you see where improvements can be made.</a:t>
            </a:r>
          </a:p>
        </p:txBody>
      </p:sp>
    </p:spTree>
    <p:extLst>
      <p:ext uri="{BB962C8B-B14F-4D97-AF65-F5344CB8AC3E}">
        <p14:creationId xmlns:p14="http://schemas.microsoft.com/office/powerpoint/2010/main" val="307074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D7898-D3D0-404A-8BE0-B5CEEB8741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53244" y="0"/>
            <a:ext cx="21477512" cy="8801101"/>
          </a:xfrm>
          <a:prstGeom prst="rect">
            <a:avLst/>
          </a:prstGeom>
        </p:spPr>
      </p:pic>
      <p:sp>
        <p:nvSpPr>
          <p:cNvPr id="3" name="Rectangle 2">
            <a:extLst>
              <a:ext uri="{FF2B5EF4-FFF2-40B4-BE49-F238E27FC236}">
                <a16:creationId xmlns:a16="http://schemas.microsoft.com/office/drawing/2014/main" id="{2595637B-B95B-42C2-A287-C77CEBB45883}"/>
              </a:ext>
            </a:extLst>
          </p:cNvPr>
          <p:cNvSpPr/>
          <p:nvPr/>
        </p:nvSpPr>
        <p:spPr>
          <a:xfrm>
            <a:off x="10874829" y="8262257"/>
            <a:ext cx="13509171" cy="4408714"/>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Century Gothic"/>
              <a:ea typeface="+mn-ea"/>
              <a:cs typeface="+mn-cs"/>
              <a:sym typeface="Helvetica Neue Medium"/>
            </a:endParaRPr>
          </a:p>
        </p:txBody>
      </p:sp>
      <p:sp>
        <p:nvSpPr>
          <p:cNvPr id="4" name="Rectangle 3">
            <a:extLst>
              <a:ext uri="{FF2B5EF4-FFF2-40B4-BE49-F238E27FC236}">
                <a16:creationId xmlns:a16="http://schemas.microsoft.com/office/drawing/2014/main" id="{80F50489-19A3-4010-B610-1176AB902A81}"/>
              </a:ext>
            </a:extLst>
          </p:cNvPr>
          <p:cNvSpPr/>
          <p:nvPr/>
        </p:nvSpPr>
        <p:spPr>
          <a:xfrm>
            <a:off x="0" y="8801101"/>
            <a:ext cx="12610183" cy="1926771"/>
          </a:xfrm>
          <a:prstGeom prst="rect">
            <a:avLst/>
          </a:prstGeom>
          <a:solidFill>
            <a:schemeClr val="accent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Century Gothic"/>
              <a:ea typeface="+mn-ea"/>
              <a:cs typeface="+mn-cs"/>
              <a:sym typeface="Helvetica Neue Medium"/>
            </a:endParaRPr>
          </a:p>
        </p:txBody>
      </p:sp>
      <p:sp>
        <p:nvSpPr>
          <p:cNvPr id="5" name="TextBox 4">
            <a:extLst>
              <a:ext uri="{FF2B5EF4-FFF2-40B4-BE49-F238E27FC236}">
                <a16:creationId xmlns:a16="http://schemas.microsoft.com/office/drawing/2014/main" id="{13D07A4E-31B7-4111-96B9-0691661E7A08}"/>
              </a:ext>
            </a:extLst>
          </p:cNvPr>
          <p:cNvSpPr txBox="1"/>
          <p:nvPr/>
        </p:nvSpPr>
        <p:spPr>
          <a:xfrm>
            <a:off x="353787" y="9256655"/>
            <a:ext cx="125775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panose="020B0502020202020204" pitchFamily="34" charset="0"/>
                <a:sym typeface="Helvetica Neue"/>
              </a:rPr>
              <a:t>Appendix</a:t>
            </a:r>
          </a:p>
        </p:txBody>
      </p:sp>
      <p:sp>
        <p:nvSpPr>
          <p:cNvPr id="6" name="TextBox 5">
            <a:extLst>
              <a:ext uri="{FF2B5EF4-FFF2-40B4-BE49-F238E27FC236}">
                <a16:creationId xmlns:a16="http://schemas.microsoft.com/office/drawing/2014/main" id="{5289AEB9-05B1-49A5-A430-51B6594A6DE9}"/>
              </a:ext>
            </a:extLst>
          </p:cNvPr>
          <p:cNvSpPr txBox="1"/>
          <p:nvPr/>
        </p:nvSpPr>
        <p:spPr>
          <a:xfrm>
            <a:off x="12963970" y="8985301"/>
            <a:ext cx="9966786" cy="28511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457200" marR="0" lvl="0" indent="-457200" algn="l" defTabSz="825500" rtl="0" eaLnBrk="1" fontAlgn="auto" latinLnBrk="0" hangingPunct="0">
              <a:lnSpc>
                <a:spcPct val="100000"/>
              </a:lnSpc>
              <a:spcBef>
                <a:spcPts val="0"/>
              </a:spcBef>
              <a:spcAft>
                <a:spcPts val="1200"/>
              </a:spcAft>
              <a:buClr>
                <a:srgbClr val="517C96"/>
              </a:buClr>
              <a:buSzTx/>
              <a:buFont typeface="Courier New" panose="02070309020205020404" pitchFamily="49" charset="0"/>
              <a:buChar char="o"/>
              <a:tabLst/>
              <a:defRPr/>
            </a:pPr>
            <a:r>
              <a:rPr kumimoji="0" lang="en-US" sz="4000" b="0" i="0" u="none" strike="noStrike" kern="0" cap="none" spc="0" normalizeH="0" baseline="0" noProof="0" dirty="0">
                <a:ln>
                  <a:noFill/>
                </a:ln>
                <a:solidFill>
                  <a:srgbClr val="000000"/>
                </a:solidFill>
                <a:effectLst/>
                <a:uLnTx/>
                <a:uFillTx/>
                <a:latin typeface="Century Gothic"/>
                <a:sym typeface="Helvetica Neue"/>
              </a:rPr>
              <a:t>Report comparison</a:t>
            </a:r>
            <a:endParaRPr kumimoji="0" lang="en-US" sz="40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endParaRPr>
          </a:p>
        </p:txBody>
      </p:sp>
    </p:spTree>
    <p:extLst>
      <p:ext uri="{BB962C8B-B14F-4D97-AF65-F5344CB8AC3E}">
        <p14:creationId xmlns:p14="http://schemas.microsoft.com/office/powerpoint/2010/main" val="22006454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7FE15-1DA3-42A6-8F0B-4323546DE35F}"/>
              </a:ext>
            </a:extLst>
          </p:cNvPr>
          <p:cNvSpPr/>
          <p:nvPr/>
        </p:nvSpPr>
        <p:spPr>
          <a:xfrm>
            <a:off x="21548481" y="2514600"/>
            <a:ext cx="2473505" cy="5029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Content Placeholder 1">
            <a:extLst>
              <a:ext uri="{FF2B5EF4-FFF2-40B4-BE49-F238E27FC236}">
                <a16:creationId xmlns:a16="http://schemas.microsoft.com/office/drawing/2014/main" id="{4675B617-F584-41DF-95CA-374EA9D7527B}"/>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Report comparison—reports for health care clients</a:t>
            </a:r>
          </a:p>
        </p:txBody>
      </p:sp>
      <p:sp>
        <p:nvSpPr>
          <p:cNvPr id="4" name="Rectangle 3">
            <a:extLst>
              <a:ext uri="{FF2B5EF4-FFF2-40B4-BE49-F238E27FC236}">
                <a16:creationId xmlns:a16="http://schemas.microsoft.com/office/drawing/2014/main" id="{17840DFB-8DAF-483A-BA1B-DE4B2B35EAB6}"/>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5" name="Group 4">
            <a:extLst>
              <a:ext uri="{FF2B5EF4-FFF2-40B4-BE49-F238E27FC236}">
                <a16:creationId xmlns:a16="http://schemas.microsoft.com/office/drawing/2014/main" id="{548E555F-60F0-471B-8388-57318A2F1B69}"/>
              </a:ext>
            </a:extLst>
          </p:cNvPr>
          <p:cNvGrpSpPr/>
          <p:nvPr/>
        </p:nvGrpSpPr>
        <p:grpSpPr>
          <a:xfrm flipH="1">
            <a:off x="22663948" y="0"/>
            <a:ext cx="1749745" cy="412750"/>
            <a:chOff x="20958760" y="583660"/>
            <a:chExt cx="1749745" cy="412750"/>
          </a:xfrm>
        </p:grpSpPr>
        <p:sp>
          <p:nvSpPr>
            <p:cNvPr id="6" name="Square">
              <a:extLst>
                <a:ext uri="{FF2B5EF4-FFF2-40B4-BE49-F238E27FC236}">
                  <a16:creationId xmlns:a16="http://schemas.microsoft.com/office/drawing/2014/main" id="{914EB3CF-EE46-4686-BDA6-6DB4BBDFBF14}"/>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nvGrpSpPr>
            <p:cNvPr id="7" name="Group 6">
              <a:extLst>
                <a:ext uri="{FF2B5EF4-FFF2-40B4-BE49-F238E27FC236}">
                  <a16:creationId xmlns:a16="http://schemas.microsoft.com/office/drawing/2014/main" id="{F2CDE9A0-9383-4413-9B7C-AEEAD334D82F}"/>
                </a:ext>
              </a:extLst>
            </p:cNvPr>
            <p:cNvGrpSpPr/>
            <p:nvPr/>
          </p:nvGrpSpPr>
          <p:grpSpPr>
            <a:xfrm>
              <a:off x="21739810" y="583660"/>
              <a:ext cx="968695" cy="400050"/>
              <a:chOff x="2430330" y="-12700"/>
              <a:chExt cx="968695" cy="400050"/>
            </a:xfrm>
          </p:grpSpPr>
          <p:sp>
            <p:nvSpPr>
              <p:cNvPr id="8" name="Square">
                <a:extLst>
                  <a:ext uri="{FF2B5EF4-FFF2-40B4-BE49-F238E27FC236}">
                    <a16:creationId xmlns:a16="http://schemas.microsoft.com/office/drawing/2014/main" id="{AC859BA8-0388-46E5-B3B1-70FF9105867F}"/>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9" name="Square">
                <a:extLst>
                  <a:ext uri="{FF2B5EF4-FFF2-40B4-BE49-F238E27FC236}">
                    <a16:creationId xmlns:a16="http://schemas.microsoft.com/office/drawing/2014/main" id="{6B2DDEFD-A908-4006-8AEE-86855B987A13}"/>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0" name="Square">
                <a:extLst>
                  <a:ext uri="{FF2B5EF4-FFF2-40B4-BE49-F238E27FC236}">
                    <a16:creationId xmlns:a16="http://schemas.microsoft.com/office/drawing/2014/main" id="{149A2955-677D-4D41-97A3-06A7125E642E}"/>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11" name="Square">
                <a:extLst>
                  <a:ext uri="{FF2B5EF4-FFF2-40B4-BE49-F238E27FC236}">
                    <a16:creationId xmlns:a16="http://schemas.microsoft.com/office/drawing/2014/main" id="{7F1C489C-31F9-49BA-B1EE-5AE7F8A81CEB}"/>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graphicFrame>
        <p:nvGraphicFramePr>
          <p:cNvPr id="12" name="Table 11">
            <a:extLst>
              <a:ext uri="{FF2B5EF4-FFF2-40B4-BE49-F238E27FC236}">
                <a16:creationId xmlns:a16="http://schemas.microsoft.com/office/drawing/2014/main" id="{DAF789E3-6958-4C08-A161-1F5601A8DAA8}"/>
              </a:ext>
            </a:extLst>
          </p:cNvPr>
          <p:cNvGraphicFramePr>
            <a:graphicFrameLocks noGrp="1"/>
          </p:cNvGraphicFramePr>
          <p:nvPr>
            <p:extLst>
              <p:ext uri="{D42A27DB-BD31-4B8C-83A1-F6EECF244321}">
                <p14:modId xmlns:p14="http://schemas.microsoft.com/office/powerpoint/2010/main" val="3516564013"/>
              </p:ext>
            </p:extLst>
          </p:nvPr>
        </p:nvGraphicFramePr>
        <p:xfrm>
          <a:off x="796556" y="1587720"/>
          <a:ext cx="20510500" cy="11239291"/>
        </p:xfrm>
        <a:graphic>
          <a:graphicData uri="http://schemas.openxmlformats.org/drawingml/2006/table">
            <a:tbl>
              <a:tblPr firstRow="1" bandRow="1"/>
              <a:tblGrid>
                <a:gridCol w="5225024">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160039">
                  <a:extLst>
                    <a:ext uri="{9D8B030D-6E8A-4147-A177-3AD203B41FA5}">
                      <a16:colId xmlns:a16="http://schemas.microsoft.com/office/drawing/2014/main" val="1743326284"/>
                    </a:ext>
                  </a:extLst>
                </a:gridCol>
                <a:gridCol w="2145261">
                  <a:extLst>
                    <a:ext uri="{9D8B030D-6E8A-4147-A177-3AD203B41FA5}">
                      <a16:colId xmlns:a16="http://schemas.microsoft.com/office/drawing/2014/main" val="1242256600"/>
                    </a:ext>
                  </a:extLst>
                </a:gridCol>
                <a:gridCol w="2184400">
                  <a:extLst>
                    <a:ext uri="{9D8B030D-6E8A-4147-A177-3AD203B41FA5}">
                      <a16:colId xmlns:a16="http://schemas.microsoft.com/office/drawing/2014/main" val="2355640516"/>
                    </a:ext>
                  </a:extLst>
                </a:gridCol>
                <a:gridCol w="2159000">
                  <a:extLst>
                    <a:ext uri="{9D8B030D-6E8A-4147-A177-3AD203B41FA5}">
                      <a16:colId xmlns:a16="http://schemas.microsoft.com/office/drawing/2014/main" val="1423850853"/>
                    </a:ext>
                  </a:extLst>
                </a:gridCol>
                <a:gridCol w="2273300">
                  <a:extLst>
                    <a:ext uri="{9D8B030D-6E8A-4147-A177-3AD203B41FA5}">
                      <a16:colId xmlns:a16="http://schemas.microsoft.com/office/drawing/2014/main" val="3682487299"/>
                    </a:ext>
                  </a:extLst>
                </a:gridCol>
                <a:gridCol w="2140976">
                  <a:extLst>
                    <a:ext uri="{9D8B030D-6E8A-4147-A177-3AD203B41FA5}">
                      <a16:colId xmlns:a16="http://schemas.microsoft.com/office/drawing/2014/main" val="3432749799"/>
                    </a:ext>
                  </a:extLst>
                </a:gridCol>
              </a:tblGrid>
              <a:tr h="909600">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9pPr>
                    </a:lstStyle>
                    <a:p>
                      <a:pPr algn="r"/>
                      <a:r>
                        <a:rPr lang="en-US" sz="1600" b="1" i="1" kern="1200" dirty="0">
                          <a:solidFill>
                            <a:schemeClr val="accent1">
                              <a:lumMod val="50000"/>
                            </a:schemeClr>
                          </a:solidFill>
                          <a:latin typeface="+mn-lt"/>
                          <a:ea typeface="+mn-ea"/>
                          <a:cs typeface="+mn-cs"/>
                        </a:rPr>
                        <a:t>Report Feature</a:t>
                      </a:r>
                    </a:p>
                  </a:txBody>
                  <a:tcPr marL="45720" marR="45720" anchor="b">
                    <a:lnL w="12700" cap="flat" cmpd="sng" algn="ctr">
                      <a:no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Roboto"/>
                        </a:defRPr>
                      </a:lvl9pPr>
                    </a:lstStyle>
                    <a:p>
                      <a:pPr algn="ctr"/>
                      <a:r>
                        <a:rPr lang="en-US" sz="1600" dirty="0" err="1">
                          <a:latin typeface="+mn-lt"/>
                        </a:rPr>
                        <a:t>iSuite</a:t>
                      </a:r>
                      <a:r>
                        <a:rPr lang="en-US" sz="1600" dirty="0">
                          <a:latin typeface="+mn-lt"/>
                        </a:rPr>
                        <a:t> Activity </a:t>
                      </a:r>
                    </a:p>
                    <a:p>
                      <a:pPr algn="ctr"/>
                      <a:r>
                        <a:rPr lang="en-US" sz="1600" dirty="0">
                          <a:latin typeface="+mn-lt"/>
                        </a:rPr>
                        <a:t>Reports</a:t>
                      </a:r>
                      <a:r>
                        <a:rPr lang="en-US" sz="1600" baseline="30000" dirty="0">
                          <a:latin typeface="+mn-lt"/>
                        </a:rPr>
                        <a:t>1</a:t>
                      </a:r>
                      <a:endParaRPr lang="en-US" sz="1600" dirty="0">
                        <a:latin typeface="+mn-lt"/>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latin typeface="+mn-lt"/>
                        </a:rPr>
                        <a:t>Clinical</a:t>
                      </a:r>
                      <a:r>
                        <a:rPr lang="en-US" sz="1600" baseline="0" dirty="0">
                          <a:solidFill>
                            <a:schemeClr val="bg1"/>
                          </a:solidFill>
                          <a:latin typeface="+mn-lt"/>
                        </a:rPr>
                        <a:t> Case Management Reports</a:t>
                      </a:r>
                      <a:endParaRPr lang="en-US" sz="1600" dirty="0">
                        <a:solidFill>
                          <a:schemeClr val="bg1"/>
                        </a:solidFill>
                        <a:latin typeface="+mn-lt"/>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latin typeface="+mn-lt"/>
                        </a:rPr>
                        <a:t>AHH </a:t>
                      </a:r>
                      <a:br>
                        <a:rPr lang="en-US" sz="1600" dirty="0">
                          <a:solidFill>
                            <a:schemeClr val="bg1"/>
                          </a:solidFill>
                          <a:latin typeface="+mn-lt"/>
                        </a:rPr>
                      </a:br>
                      <a:r>
                        <a:rPr lang="en-US" sz="1600" baseline="0" dirty="0">
                          <a:solidFill>
                            <a:schemeClr val="bg1"/>
                          </a:solidFill>
                          <a:latin typeface="+mn-lt"/>
                        </a:rPr>
                        <a:t>Summary Reports</a:t>
                      </a:r>
                      <a:br>
                        <a:rPr lang="en-US" sz="1600" baseline="0" dirty="0">
                          <a:solidFill>
                            <a:schemeClr val="bg1"/>
                          </a:solidFill>
                          <a:latin typeface="+mn-lt"/>
                        </a:rPr>
                      </a:br>
                      <a:r>
                        <a:rPr lang="en-US" sz="1600" baseline="0" dirty="0">
                          <a:solidFill>
                            <a:schemeClr val="bg1"/>
                          </a:solidFill>
                          <a:latin typeface="+mn-lt"/>
                        </a:rPr>
                        <a:t> (UM, CM, DM, MNB) </a:t>
                      </a:r>
                      <a:endParaRPr lang="en-US" sz="1600" dirty="0">
                        <a:solidFill>
                          <a:schemeClr val="bg1"/>
                        </a:solidFill>
                        <a:latin typeface="+mn-lt"/>
                      </a:endParaRPr>
                    </a:p>
                  </a:txBody>
                  <a:tcPr marL="45720" marR="457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dirty="0">
                          <a:solidFill>
                            <a:schemeClr val="bg1"/>
                          </a:solidFill>
                          <a:latin typeface="+mn-lt"/>
                        </a:rPr>
                        <a:t>Medical</a:t>
                      </a:r>
                      <a:r>
                        <a:rPr lang="en-US" sz="1600" baseline="0" dirty="0">
                          <a:solidFill>
                            <a:schemeClr val="bg1"/>
                          </a:solidFill>
                          <a:latin typeface="+mn-lt"/>
                        </a:rPr>
                        <a:t> Mgmt. Report</a:t>
                      </a:r>
                      <a:endParaRPr lang="en-US" sz="1600" dirty="0">
                        <a:latin typeface="+mn-lt"/>
                      </a:endParaRPr>
                    </a:p>
                  </a:txBody>
                  <a:tcPr marL="45720" marR="457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600" dirty="0">
                          <a:solidFill>
                            <a:schemeClr val="bg1"/>
                          </a:solidFill>
                          <a:latin typeface="+mn-lt"/>
                        </a:rPr>
                        <a:t>Patient</a:t>
                      </a:r>
                      <a:r>
                        <a:rPr lang="en-US" sz="1600" baseline="0" dirty="0">
                          <a:solidFill>
                            <a:schemeClr val="bg1"/>
                          </a:solidFill>
                          <a:latin typeface="+mn-lt"/>
                        </a:rPr>
                        <a:t> Profile</a:t>
                      </a:r>
                      <a:br>
                        <a:rPr lang="en-US" sz="1600" baseline="0" dirty="0">
                          <a:solidFill>
                            <a:schemeClr val="bg1"/>
                          </a:solidFill>
                          <a:latin typeface="+mn-lt"/>
                        </a:rPr>
                      </a:br>
                      <a:r>
                        <a:rPr lang="en-US" sz="1600" baseline="0" dirty="0">
                          <a:solidFill>
                            <a:schemeClr val="bg1"/>
                          </a:solidFill>
                          <a:latin typeface="+mn-lt"/>
                        </a:rPr>
                        <a:t>Report</a:t>
                      </a:r>
                      <a:endParaRPr lang="en-US" sz="1600" dirty="0">
                        <a:latin typeface="+mn-lt"/>
                      </a:endParaRPr>
                    </a:p>
                  </a:txBody>
                  <a:tcPr marL="45720" marR="457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600" dirty="0">
                          <a:solidFill>
                            <a:schemeClr val="bg1"/>
                          </a:solidFill>
                          <a:latin typeface="+mn-lt"/>
                        </a:rPr>
                        <a:t>Risk Score</a:t>
                      </a:r>
                      <a:br>
                        <a:rPr lang="en-US" sz="1600" dirty="0">
                          <a:solidFill>
                            <a:schemeClr val="bg1"/>
                          </a:solidFill>
                          <a:latin typeface="+mn-lt"/>
                        </a:rPr>
                      </a:br>
                      <a:r>
                        <a:rPr lang="en-US" sz="1600" dirty="0">
                          <a:solidFill>
                            <a:schemeClr val="bg1"/>
                          </a:solidFill>
                          <a:latin typeface="+mn-lt"/>
                        </a:rPr>
                        <a:t>Report</a:t>
                      </a:r>
                      <a:endParaRPr lang="en-US" dirty="0"/>
                    </a:p>
                  </a:txBody>
                  <a:tcPr marL="45720" marR="457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en-US" sz="1600" dirty="0">
                          <a:solidFill>
                            <a:schemeClr val="bg1"/>
                          </a:solidFill>
                          <a:latin typeface="+mn-lt"/>
                        </a:rPr>
                        <a:t>Gaps-in-Care</a:t>
                      </a:r>
                      <a:br>
                        <a:rPr lang="en-US" sz="1600" dirty="0">
                          <a:solidFill>
                            <a:schemeClr val="bg1"/>
                          </a:solidFill>
                          <a:latin typeface="+mn-lt"/>
                        </a:rPr>
                      </a:br>
                      <a:r>
                        <a:rPr lang="en-US" sz="1600" dirty="0">
                          <a:solidFill>
                            <a:schemeClr val="bg1"/>
                          </a:solidFill>
                          <a:latin typeface="+mn-lt"/>
                        </a:rPr>
                        <a:t>Report</a:t>
                      </a:r>
                      <a:endParaRPr lang="en-US" dirty="0"/>
                    </a:p>
                  </a:txBody>
                  <a:tcPr marL="45720" marR="4572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30989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r"/>
                      <a:r>
                        <a:rPr lang="en-US" sz="1600" b="1" dirty="0">
                          <a:solidFill>
                            <a:schemeClr val="tx1"/>
                          </a:solidFill>
                        </a:rPr>
                        <a:t>Report Frequency</a:t>
                      </a:r>
                    </a:p>
                  </a:txBody>
                  <a:tcPr marL="45720" marR="45720" marT="9144" marB="9144"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7">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rgbClr val="1F99A2"/>
                        </a:solidFill>
                      </a:endParaRPr>
                    </a:p>
                  </a:txBody>
                  <a:tcPr marL="45720" marR="45720" marT="9144" marB="914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lnT w="38100" cap="flat" cmpd="sng" algn="ctr">
                      <a:solidFill>
                        <a:sysClr val="window" lastClr="FFFFFF"/>
                      </a:solidFill>
                      <a:prstDash val="solid"/>
                      <a:round/>
                      <a:headEnd type="none" w="med" len="med"/>
                      <a:tailEnd type="none" w="med" len="med"/>
                    </a:lnT>
                  </a:tcPr>
                </a:tc>
                <a:tc hMerge="1">
                  <a:txBody>
                    <a:bodyPr/>
                    <a:lstStyle/>
                    <a:p>
                      <a:endParaRPr lang="en-US"/>
                    </a:p>
                  </a:txBody>
                  <a:tcPr>
                    <a:lnL w="12700" cap="flat" cmpd="sng" algn="ctr">
                      <a:solidFill>
                        <a:sysClr val="window" lastClr="FFFFFF"/>
                      </a:solidFill>
                      <a:prstDash val="solid"/>
                      <a:round/>
                      <a:headEnd type="none" w="med" len="med"/>
                      <a:tailEnd type="none" w="med" len="med"/>
                    </a:lnL>
                    <a:lnT w="38100" cap="flat" cmpd="sng" algn="ctr">
                      <a:solidFill>
                        <a:sysClr val="window" lastClr="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lnT w="38100" cap="flat" cmpd="sng" algn="ctr">
                      <a:solidFill>
                        <a:sysClr val="window" lastClr="FFFFFF"/>
                      </a:solidFill>
                      <a:prstDash val="solid"/>
                      <a:round/>
                      <a:headEnd type="none" w="med" len="med"/>
                      <a:tailEnd type="none" w="med" len="med"/>
                    </a:lnT>
                  </a:tcPr>
                </a:tc>
                <a:tc hMerge="1">
                  <a:txBody>
                    <a:bodyPr/>
                    <a:lstStyle/>
                    <a:p>
                      <a:endParaRPr lang="en-US"/>
                    </a:p>
                  </a:txBody>
                  <a:tcPr>
                    <a:lnL w="12700" cap="flat" cmpd="sng" algn="ctr">
                      <a:solidFill>
                        <a:sysClr val="window" lastClr="FFFFFF"/>
                      </a:solidFill>
                      <a:prstDash val="solid"/>
                      <a:round/>
                      <a:headEnd type="none" w="med" len="med"/>
                      <a:tailEnd type="none" w="med" len="med"/>
                    </a:lnL>
                    <a:lnT w="38100" cap="flat" cmpd="sng" algn="ctr">
                      <a:solidFill>
                        <a:sysClr val="window" lastClr="FFFFFF"/>
                      </a:solidFill>
                      <a:prstDash val="solid"/>
                      <a:round/>
                      <a:headEnd type="none" w="med" len="med"/>
                      <a:tailEnd type="none" w="med" len="med"/>
                    </a:lnT>
                  </a:tcPr>
                </a:tc>
                <a:extLst>
                  <a:ext uri="{0D108BD9-81ED-4DB2-BD59-A6C34878D82A}">
                    <a16:rowId xmlns:a16="http://schemas.microsoft.com/office/drawing/2014/main" val="10001"/>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r"/>
                      <a:r>
                        <a:rPr lang="en-US" sz="1600" b="0" dirty="0">
                          <a:solidFill>
                            <a:schemeClr val="tx1"/>
                          </a:solidFill>
                        </a:rPr>
                        <a:t>Near-Real Time Data (On</a:t>
                      </a:r>
                      <a:r>
                        <a:rPr lang="en-US" sz="1600" b="0" baseline="0" dirty="0">
                          <a:solidFill>
                            <a:schemeClr val="tx1"/>
                          </a:solidFill>
                        </a:rPr>
                        <a:t> Demand)</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r"/>
                      <a:r>
                        <a:rPr lang="en-US" sz="1600" b="0" dirty="0">
                          <a:solidFill>
                            <a:schemeClr val="tx1"/>
                          </a:solidFill>
                        </a:rPr>
                        <a:t>Daily</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r"/>
                      <a:r>
                        <a:rPr lang="en-US" sz="1600" b="0" dirty="0">
                          <a:solidFill>
                            <a:schemeClr val="tx1"/>
                          </a:solidFill>
                        </a:rPr>
                        <a:t>Monthly</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r"/>
                      <a:r>
                        <a:rPr lang="en-US" sz="1600" b="0" dirty="0">
                          <a:solidFill>
                            <a:schemeClr val="tx1"/>
                          </a:solidFill>
                        </a:rPr>
                        <a:t>Quarterly</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Every</a:t>
                      </a:r>
                      <a:r>
                        <a:rPr lang="en-US" sz="1600" b="0" baseline="0" dirty="0">
                          <a:solidFill>
                            <a:schemeClr val="tx1"/>
                          </a:solidFill>
                        </a:rPr>
                        <a:t> 30, 60 or 90 days</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16485">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Report Grouping</a:t>
                      </a:r>
                    </a:p>
                  </a:txBody>
                  <a:tcPr marL="45720" marR="45720" marT="9144" marB="9144"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7">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tcPr>
                </a:tc>
                <a:tc hMerge="1">
                  <a:txBody>
                    <a:bodyPr/>
                    <a:lstStyle/>
                    <a:p>
                      <a:endParaRPr 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extLst>
                  <a:ext uri="{0D108BD9-81ED-4DB2-BD59-A6C34878D82A}">
                    <a16:rowId xmlns:a16="http://schemas.microsoft.com/office/drawing/2014/main" val="10007"/>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rPr>
                        <a:t>List (Detailed Level; List by Case or Member)</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rPr>
                        <a:t>By Single Case</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Summary </a:t>
                      </a:r>
                      <a:r>
                        <a:rPr lang="en-US" sz="1600" b="0" baseline="0" dirty="0">
                          <a:solidFill>
                            <a:schemeClr val="tx1"/>
                          </a:solidFill>
                        </a:rPr>
                        <a:t>(Aggregate Level; YTD)</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accent1"/>
                          </a:solidFill>
                          <a:sym typeface="Wingdings"/>
                        </a:rPr>
                        <a:t></a:t>
                      </a: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516485">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Report</a:t>
                      </a:r>
                      <a:r>
                        <a:rPr lang="en-US" sz="1600" b="1" baseline="0" dirty="0">
                          <a:solidFill>
                            <a:schemeClr val="tx1"/>
                          </a:solidFill>
                        </a:rPr>
                        <a:t> Content</a:t>
                      </a:r>
                      <a:endParaRPr lang="en-US" sz="1600" b="1" dirty="0">
                        <a:solidFill>
                          <a:schemeClr val="tx1"/>
                        </a:solidFill>
                      </a:endParaRPr>
                    </a:p>
                  </a:txBody>
                  <a:tcPr marL="45720" marR="45720" marT="9144" marB="9144"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7">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extLst>
                  <a:ext uri="{0D108BD9-81ED-4DB2-BD59-A6C34878D82A}">
                    <a16:rowId xmlns:a16="http://schemas.microsoft.com/office/drawing/2014/main" val="10011"/>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Case Details</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Clinical History</a:t>
                      </a:r>
                      <a:r>
                        <a:rPr lang="en-US" sz="1600" b="0" baseline="0" dirty="0">
                          <a:solidFill>
                            <a:schemeClr val="tx1"/>
                          </a:solidFill>
                        </a:rPr>
                        <a:t> and Case Prognosis</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3"/>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Medical</a:t>
                      </a:r>
                      <a:r>
                        <a:rPr lang="en-US" sz="1600" b="0" baseline="0" dirty="0">
                          <a:solidFill>
                            <a:schemeClr val="tx1"/>
                          </a:solidFill>
                        </a:rPr>
                        <a:t> Management </a:t>
                      </a:r>
                      <a:r>
                        <a:rPr lang="en-US" sz="1600" b="0" dirty="0">
                          <a:solidFill>
                            <a:schemeClr val="tx1"/>
                          </a:solidFill>
                        </a:rPr>
                        <a:t>Savings</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Activity Summary</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5"/>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Referral Summary</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Diagnostic</a:t>
                      </a:r>
                      <a:r>
                        <a:rPr lang="en-US" sz="1600" b="0" baseline="0" dirty="0">
                          <a:solidFill>
                            <a:schemeClr val="tx1"/>
                          </a:solidFill>
                        </a:rPr>
                        <a:t> Summary</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7"/>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Demographic</a:t>
                      </a:r>
                      <a:r>
                        <a:rPr lang="en-US" sz="1600" b="0" baseline="0" dirty="0">
                          <a:solidFill>
                            <a:schemeClr val="tx1"/>
                          </a:solidFill>
                        </a:rPr>
                        <a:t> Summary</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Program</a:t>
                      </a:r>
                      <a:r>
                        <a:rPr lang="en-US" sz="1600" b="0" baseline="0" dirty="0">
                          <a:solidFill>
                            <a:schemeClr val="tx1"/>
                          </a:solidFill>
                        </a:rPr>
                        <a:t> Participation Summary</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9"/>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Program Outcomes Summary</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Admits/1000,</a:t>
                      </a:r>
                      <a:r>
                        <a:rPr lang="en-US" sz="1600" b="0" baseline="0" dirty="0">
                          <a:solidFill>
                            <a:schemeClr val="tx1"/>
                          </a:solidFill>
                        </a:rPr>
                        <a:t> Days/1000, ALOS Benchmark Summary </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21"/>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Program</a:t>
                      </a:r>
                      <a:r>
                        <a:rPr lang="en-US" sz="1600" b="0" baseline="0" dirty="0">
                          <a:solidFill>
                            <a:schemeClr val="tx1"/>
                          </a:solidFill>
                        </a:rPr>
                        <a:t> Savings Summary</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2"/>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Member Contact Information</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23"/>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Med.</a:t>
                      </a:r>
                      <a:r>
                        <a:rPr lang="en-US" sz="1600" b="0" baseline="0" dirty="0">
                          <a:solidFill>
                            <a:schemeClr val="tx1"/>
                          </a:solidFill>
                        </a:rPr>
                        <a:t> Mgmt. Program X-Ref. Activity (IP, OP, CM, DM, Mat.)</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4"/>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Member Risk Score</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25"/>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Total</a:t>
                      </a:r>
                      <a:r>
                        <a:rPr lang="en-US" sz="1600" b="0" baseline="0" dirty="0">
                          <a:solidFill>
                            <a:schemeClr val="tx1"/>
                          </a:solidFill>
                        </a:rPr>
                        <a:t> </a:t>
                      </a:r>
                      <a:r>
                        <a:rPr lang="en-US" sz="1600" b="0" dirty="0">
                          <a:solidFill>
                            <a:schemeClr val="tx1"/>
                          </a:solidFill>
                        </a:rPr>
                        <a:t>Paid Medical Claims $, Rx $ (Aggregate</a:t>
                      </a:r>
                      <a:r>
                        <a:rPr lang="en-US" sz="1600" b="0" baseline="0" dirty="0">
                          <a:solidFill>
                            <a:schemeClr val="tx1"/>
                          </a:solidFill>
                        </a:rPr>
                        <a:t> </a:t>
                      </a:r>
                      <a:r>
                        <a:rPr lang="en-US" sz="1600" b="0" dirty="0">
                          <a:solidFill>
                            <a:schemeClr val="tx1"/>
                          </a:solidFill>
                        </a:rPr>
                        <a:t>Claims Spend</a:t>
                      </a:r>
                      <a:r>
                        <a:rPr lang="en-US" sz="1600" b="0" baseline="0" dirty="0">
                          <a:solidFill>
                            <a:schemeClr val="tx1"/>
                          </a:solidFill>
                        </a:rPr>
                        <a:t>)</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6"/>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of Emergency Department Visits</a:t>
                      </a:r>
                      <a:r>
                        <a:rPr lang="en-US" sz="1600" b="0" baseline="0" dirty="0">
                          <a:solidFill>
                            <a:schemeClr val="tx1"/>
                          </a:solidFill>
                        </a:rPr>
                        <a:t>  (Aggregate Count)</a:t>
                      </a:r>
                      <a:endParaRPr lang="en-US" sz="1600" b="0" dirty="0">
                        <a:solidFill>
                          <a:schemeClr val="tx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27"/>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Chronic Disease Indicators</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a:solidFill>
                            <a:schemeClr val="accent1"/>
                          </a:solidFill>
                          <a:sym typeface="Wingdings"/>
                        </a:rPr>
                        <a:t></a:t>
                      </a: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8"/>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Gaps-in-Care Indicators (Selected)</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solidFill>
                            <a:schemeClr val="accent1"/>
                          </a:solidFill>
                          <a:sym typeface="Wingdings"/>
                        </a:rPr>
                        <a:t></a:t>
                      </a: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29"/>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Episode Treatment Groups (ETGs)</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30"/>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Retrospective / Prospective Risk Scores (ERGs)</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31"/>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Risk Tier (H, M, L)</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accent1"/>
                          </a:solidFill>
                          <a:sym typeface="Wingdings"/>
                        </a:rPr>
                        <a:t></a:t>
                      </a: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32"/>
                  </a:ext>
                </a:extLst>
              </a:tr>
              <a:tr h="299561">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HEDIS-based Compliance Gaps Detail by Multiple Dimensions</a:t>
                      </a: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marR="0" indent="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1pPr>
                      <a:lvl2pPr marL="0" marR="0" indent="228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2pPr>
                      <a:lvl3pPr marL="0" marR="0" indent="457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3pPr>
                      <a:lvl4pPr marL="0" marR="0" indent="685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4pPr>
                      <a:lvl5pPr marL="0" marR="0" indent="9144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5pPr>
                      <a:lvl6pPr marL="0" marR="0" indent="11430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6pPr>
                      <a:lvl7pPr marL="0" marR="0" indent="13716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7pPr>
                      <a:lvl8pPr marL="0" marR="0" indent="16002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8pPr>
                      <a:lvl9pPr marL="0" marR="0" indent="1828800" algn="r" defTabSz="825500" latinLnBrk="0">
                        <a:lnSpc>
                          <a:spcPct val="100000"/>
                        </a:lnSpc>
                        <a:spcBef>
                          <a:spcPts val="0"/>
                        </a:spcBef>
                        <a:spcAft>
                          <a:spcPts val="0"/>
                        </a:spcAft>
                        <a:buClrTx/>
                        <a:buSzTx/>
                        <a:buFontTx/>
                        <a:buNone/>
                        <a:tabLst/>
                        <a:defRPr sz="1800" b="1" i="0" u="none" strike="noStrike" cap="none" spc="0" baseline="0">
                          <a:solidFill>
                            <a:schemeClr val="dk1"/>
                          </a:solidFill>
                          <a:uFillTx/>
                          <a:latin typeface="Calibri"/>
                          <a:sym typeface="Roboto"/>
                        </a:defRPr>
                      </a:lvl9p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1600" b="1" dirty="0">
                        <a:solidFill>
                          <a:schemeClr val="accent1"/>
                        </a:solidFill>
                      </a:endParaRPr>
                    </a:p>
                  </a:txBody>
                  <a:tcPr marL="45720" marR="45720" marT="9144" marB="914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dirty="0"/>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b="1" dirty="0">
                          <a:solidFill>
                            <a:schemeClr val="accent1"/>
                          </a:solidFill>
                          <a:sym typeface="Wingdings"/>
                        </a:rPr>
                        <a:t></a:t>
                      </a:r>
                      <a:endParaRPr lang="en-US" sz="1600" dirty="0">
                        <a:solidFill>
                          <a:schemeClr val="accent1"/>
                        </a:solidFill>
                      </a:endParaRPr>
                    </a:p>
                  </a:txBody>
                  <a:tcPr marL="45720" marR="45720" marT="9144" marB="914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33"/>
                  </a:ext>
                </a:extLst>
              </a:tr>
            </a:tbl>
          </a:graphicData>
        </a:graphic>
      </p:graphicFrame>
      <p:sp>
        <p:nvSpPr>
          <p:cNvPr id="14" name="Rectangle 13">
            <a:extLst>
              <a:ext uri="{FF2B5EF4-FFF2-40B4-BE49-F238E27FC236}">
                <a16:creationId xmlns:a16="http://schemas.microsoft.com/office/drawing/2014/main" id="{AFDBEAFD-7002-493D-9A4D-C9AF9E4D6449}"/>
              </a:ext>
            </a:extLst>
          </p:cNvPr>
          <p:cNvSpPr/>
          <p:nvPr/>
        </p:nvSpPr>
        <p:spPr>
          <a:xfrm>
            <a:off x="5455919" y="1000451"/>
            <a:ext cx="240113" cy="235983"/>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E27E1159-3BEC-4E53-AA94-9CF84E80A03C}"/>
              </a:ext>
            </a:extLst>
          </p:cNvPr>
          <p:cNvSpPr/>
          <p:nvPr/>
        </p:nvSpPr>
        <p:spPr>
          <a:xfrm>
            <a:off x="8770619" y="1000451"/>
            <a:ext cx="240113" cy="235983"/>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313563EE-E5F3-4CB6-B718-37D8DBDA6BAD}"/>
              </a:ext>
            </a:extLst>
          </p:cNvPr>
          <p:cNvSpPr txBox="1"/>
          <p:nvPr/>
        </p:nvSpPr>
        <p:spPr>
          <a:xfrm>
            <a:off x="21669069" y="2656721"/>
            <a:ext cx="2352918" cy="5078313"/>
          </a:xfrm>
          <a:prstGeom prst="rect">
            <a:avLst/>
          </a:prstGeom>
          <a:noFill/>
        </p:spPr>
        <p:txBody>
          <a:bodyPr wrap="square" rtlCol="0">
            <a:spAutoFit/>
          </a:bodyPr>
          <a:lstStyle/>
          <a:p>
            <a:pPr algn="l">
              <a:spcAft>
                <a:spcPts val="1200"/>
              </a:spcAft>
            </a:pPr>
            <a:r>
              <a:rPr lang="en-US" sz="1800" baseline="30000" dirty="0">
                <a:solidFill>
                  <a:schemeClr val="accent1"/>
                </a:solidFill>
                <a:latin typeface="+mn-lt"/>
              </a:rPr>
              <a:t>1</a:t>
            </a:r>
            <a:r>
              <a:rPr lang="en-US" sz="1800" dirty="0">
                <a:solidFill>
                  <a:schemeClr val="accent1"/>
                </a:solidFill>
                <a:latin typeface="+mn-lt"/>
              </a:rPr>
              <a:t>Includes the following:</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UM Cert Activity</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UM Daily Patient Activity</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UM - CM Referral List</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UM Discharge Activity</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UM Extended Length of Stay</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UM In-Patient Facility List</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Maternity – High Risk Case List</a:t>
            </a:r>
          </a:p>
          <a:p>
            <a:pPr marL="228600" lvl="1" indent="-114300" algn="l">
              <a:spcAft>
                <a:spcPts val="1200"/>
              </a:spcAft>
              <a:buClr>
                <a:schemeClr val="accent1"/>
              </a:buClr>
              <a:buFont typeface="Arial" panose="020B0604020202020204" pitchFamily="34" charset="0"/>
              <a:buChar char="•"/>
            </a:pPr>
            <a:r>
              <a:rPr lang="en-US" sz="1400" b="0" dirty="0">
                <a:solidFill>
                  <a:schemeClr val="tx1"/>
                </a:solidFill>
                <a:latin typeface="+mn-lt"/>
              </a:rPr>
              <a:t>CM - Open Case Listing</a:t>
            </a:r>
          </a:p>
          <a:p>
            <a:pPr marL="228600" lvl="1" indent="-114300" algn="l">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287419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AAE0F7B-A8FE-4AAC-8DA0-0F98292952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0"/>
            <a:ext cx="13703296" cy="9482138"/>
          </a:xfrm>
          <a:prstGeom prst="rect">
            <a:avLst/>
          </a:prstGeom>
        </p:spPr>
      </p:pic>
      <p:pic>
        <p:nvPicPr>
          <p:cNvPr id="5" name="Picture 4">
            <a:extLst>
              <a:ext uri="{FF2B5EF4-FFF2-40B4-BE49-F238E27FC236}">
                <a16:creationId xmlns:a16="http://schemas.microsoft.com/office/drawing/2014/main" id="{47581C9F-97C1-4472-BAC2-DB96F7D9F7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94840" y="3250065"/>
            <a:ext cx="8130854" cy="2409702"/>
          </a:xfrm>
          <a:prstGeom prst="rect">
            <a:avLst/>
          </a:prstGeom>
        </p:spPr>
      </p:pic>
      <p:sp>
        <p:nvSpPr>
          <p:cNvPr id="6" name="Rectangle 5">
            <a:extLst>
              <a:ext uri="{FF2B5EF4-FFF2-40B4-BE49-F238E27FC236}">
                <a16:creationId xmlns:a16="http://schemas.microsoft.com/office/drawing/2014/main" id="{2019D2DE-7DB0-4C79-9DE6-B8C7D4D310A2}"/>
              </a:ext>
            </a:extLst>
          </p:cNvPr>
          <p:cNvSpPr/>
          <p:nvPr/>
        </p:nvSpPr>
        <p:spPr>
          <a:xfrm>
            <a:off x="0" y="12877800"/>
            <a:ext cx="24384000" cy="838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 name="TextBox 1">
            <a:extLst>
              <a:ext uri="{FF2B5EF4-FFF2-40B4-BE49-F238E27FC236}">
                <a16:creationId xmlns:a16="http://schemas.microsoft.com/office/drawing/2014/main" id="{DEA1E371-B0E0-41C1-9B98-ABB50E992D08}"/>
              </a:ext>
            </a:extLst>
          </p:cNvPr>
          <p:cNvSpPr txBox="1"/>
          <p:nvPr/>
        </p:nvSpPr>
        <p:spPr>
          <a:xfrm>
            <a:off x="723900" y="13147645"/>
            <a:ext cx="5562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rPr>
              <a:t>© 2021–2022 Meritain Health, Inc.</a:t>
            </a:r>
          </a:p>
        </p:txBody>
      </p:sp>
      <p:sp>
        <p:nvSpPr>
          <p:cNvPr id="3" name="TextBox 2">
            <a:extLst>
              <a:ext uri="{FF2B5EF4-FFF2-40B4-BE49-F238E27FC236}">
                <a16:creationId xmlns:a16="http://schemas.microsoft.com/office/drawing/2014/main" id="{2DBEEBCD-8D13-4D73-BDB8-AABE8B40B50E}"/>
              </a:ext>
            </a:extLst>
          </p:cNvPr>
          <p:cNvSpPr txBox="1"/>
          <p:nvPr/>
        </p:nvSpPr>
        <p:spPr>
          <a:xfrm>
            <a:off x="18326100" y="13039923"/>
            <a:ext cx="55626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www.meritain.com</a:t>
            </a:r>
          </a:p>
        </p:txBody>
      </p:sp>
      <p:sp>
        <p:nvSpPr>
          <p:cNvPr id="7" name="Rectangle 6">
            <a:extLst>
              <a:ext uri="{FF2B5EF4-FFF2-40B4-BE49-F238E27FC236}">
                <a16:creationId xmlns:a16="http://schemas.microsoft.com/office/drawing/2014/main" id="{4F977695-ED10-41BC-AF25-C6EC0D25F027}"/>
              </a:ext>
            </a:extLst>
          </p:cNvPr>
          <p:cNvSpPr/>
          <p:nvPr/>
        </p:nvSpPr>
        <p:spPr>
          <a:xfrm>
            <a:off x="0" y="8534400"/>
            <a:ext cx="20269200" cy="412898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730CD2D8-596A-4EF2-B3B1-344D88606EE7}"/>
              </a:ext>
            </a:extLst>
          </p:cNvPr>
          <p:cNvSpPr/>
          <p:nvPr/>
        </p:nvSpPr>
        <p:spPr>
          <a:xfrm>
            <a:off x="774700" y="9130665"/>
            <a:ext cx="187833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PROPRIETARY NOTICE</a:t>
            </a:r>
            <a:endPar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IMPORTANT CONFIDENTIALITY NOTICE - PLEASE READ! </a:t>
            </a:r>
            <a:r>
              <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This Confidential Information, provided by Meritain Health, is intended only for the use of the addressee and only for the purpose that it is being provided.  The Confidential information shall not be distributed, disclosed or conveyed to any consultant, subcontractor, vendor or other third party.  The addressee is required to use appropriate safeguards to protect the Confidential information from unauthorized disclosure.  If you are not the intended recipient, you are hereby notified that any disclosure, copying, distribution, or action taken in reliance on the contents of these documents is strictly prohibited. If you have received these documents in error, please notify the Meritain Health Privacy Officer immediately to arrange for their return at 800.831.1166.</a:t>
            </a:r>
          </a:p>
        </p:txBody>
      </p:sp>
      <p:sp>
        <p:nvSpPr>
          <p:cNvPr id="8" name="Rectangle 7">
            <a:extLst>
              <a:ext uri="{FF2B5EF4-FFF2-40B4-BE49-F238E27FC236}">
                <a16:creationId xmlns:a16="http://schemas.microsoft.com/office/drawing/2014/main" id="{E28AC17B-94F8-4CFC-ACEA-8A5BE5C95A80}"/>
              </a:ext>
            </a:extLst>
          </p:cNvPr>
          <p:cNvSpPr/>
          <p:nvPr/>
        </p:nvSpPr>
        <p:spPr>
          <a:xfrm>
            <a:off x="20576854" y="8534400"/>
            <a:ext cx="419100" cy="4128988"/>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Rectangle 8">
            <a:extLst>
              <a:ext uri="{FF2B5EF4-FFF2-40B4-BE49-F238E27FC236}">
                <a16:creationId xmlns:a16="http://schemas.microsoft.com/office/drawing/2014/main" id="{08E3068B-8ADA-45C3-9A1D-257C73F24E68}"/>
              </a:ext>
            </a:extLst>
          </p:cNvPr>
          <p:cNvSpPr/>
          <p:nvPr/>
        </p:nvSpPr>
        <p:spPr>
          <a:xfrm>
            <a:off x="21122954" y="8534400"/>
            <a:ext cx="419100" cy="4128988"/>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0" name="Rectangle 9">
            <a:extLst>
              <a:ext uri="{FF2B5EF4-FFF2-40B4-BE49-F238E27FC236}">
                <a16:creationId xmlns:a16="http://schemas.microsoft.com/office/drawing/2014/main" id="{5E4CA54E-C592-4C13-AD8C-616311108B71}"/>
              </a:ext>
            </a:extLst>
          </p:cNvPr>
          <p:cNvSpPr/>
          <p:nvPr/>
        </p:nvSpPr>
        <p:spPr>
          <a:xfrm>
            <a:off x="21669054" y="8534400"/>
            <a:ext cx="419100" cy="412898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 name="Rectangle 10">
            <a:extLst>
              <a:ext uri="{FF2B5EF4-FFF2-40B4-BE49-F238E27FC236}">
                <a16:creationId xmlns:a16="http://schemas.microsoft.com/office/drawing/2014/main" id="{71E33A33-88C6-45B5-85DA-1E13DE55B37C}"/>
              </a:ext>
            </a:extLst>
          </p:cNvPr>
          <p:cNvSpPr/>
          <p:nvPr/>
        </p:nvSpPr>
        <p:spPr>
          <a:xfrm>
            <a:off x="22215154" y="8534400"/>
            <a:ext cx="419100" cy="41289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4" name="Opacity">
            <a:extLst>
              <a:ext uri="{FF2B5EF4-FFF2-40B4-BE49-F238E27FC236}">
                <a16:creationId xmlns:a16="http://schemas.microsoft.com/office/drawing/2014/main" id="{AB7ED301-8BC7-4834-B120-47BC3A4292A2}"/>
              </a:ext>
            </a:extLst>
          </p:cNvPr>
          <p:cNvSpPr/>
          <p:nvPr/>
        </p:nvSpPr>
        <p:spPr>
          <a:xfrm>
            <a:off x="0" y="0"/>
            <a:ext cx="13703297" cy="8567738"/>
          </a:xfrm>
          <a:prstGeom prst="rect">
            <a:avLst/>
          </a:prstGeom>
          <a:solidFill>
            <a:srgbClr val="2D323D">
              <a:alpha val="80000"/>
            </a:srgb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nvGrpSpPr>
          <p:cNvPr id="21" name="Group 20">
            <a:extLst>
              <a:ext uri="{FF2B5EF4-FFF2-40B4-BE49-F238E27FC236}">
                <a16:creationId xmlns:a16="http://schemas.microsoft.com/office/drawing/2014/main" id="{2CFD1474-5A54-4468-8E11-24AB9AD535B8}"/>
              </a:ext>
            </a:extLst>
          </p:cNvPr>
          <p:cNvGrpSpPr/>
          <p:nvPr/>
        </p:nvGrpSpPr>
        <p:grpSpPr>
          <a:xfrm flipH="1">
            <a:off x="22634254" y="0"/>
            <a:ext cx="1749745" cy="387350"/>
            <a:chOff x="20057930" y="400050"/>
            <a:chExt cx="1749745" cy="412750"/>
          </a:xfrm>
        </p:grpSpPr>
        <p:sp>
          <p:nvSpPr>
            <p:cNvPr id="15" name="Square">
              <a:extLst>
                <a:ext uri="{FF2B5EF4-FFF2-40B4-BE49-F238E27FC236}">
                  <a16:creationId xmlns:a16="http://schemas.microsoft.com/office/drawing/2014/main" id="{C06BB8E7-937C-446F-B34F-74F48722D060}"/>
                </a:ext>
              </a:extLst>
            </p:cNvPr>
            <p:cNvSpPr/>
            <p:nvPr/>
          </p:nvSpPr>
          <p:spPr>
            <a:xfrm>
              <a:off x="20057930" y="412750"/>
              <a:ext cx="628650" cy="4000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nvGrpSpPr>
            <p:cNvPr id="16" name="Group 15">
              <a:extLst>
                <a:ext uri="{FF2B5EF4-FFF2-40B4-BE49-F238E27FC236}">
                  <a16:creationId xmlns:a16="http://schemas.microsoft.com/office/drawing/2014/main" id="{050EDF36-757E-4439-8CFC-24BDD1F4FDCF}"/>
                </a:ext>
              </a:extLst>
            </p:cNvPr>
            <p:cNvGrpSpPr/>
            <p:nvPr/>
          </p:nvGrpSpPr>
          <p:grpSpPr>
            <a:xfrm>
              <a:off x="20838980" y="400050"/>
              <a:ext cx="968695" cy="400050"/>
              <a:chOff x="2430330" y="-12700"/>
              <a:chExt cx="968695" cy="400050"/>
            </a:xfrm>
          </p:grpSpPr>
          <p:sp>
            <p:nvSpPr>
              <p:cNvPr id="17" name="Square">
                <a:extLst>
                  <a:ext uri="{FF2B5EF4-FFF2-40B4-BE49-F238E27FC236}">
                    <a16:creationId xmlns:a16="http://schemas.microsoft.com/office/drawing/2014/main" id="{DC1662CD-CB2C-4C8A-A074-E82713F9E77C}"/>
                  </a:ext>
                </a:extLst>
              </p:cNvPr>
              <p:cNvSpPr/>
              <p:nvPr userDrawn="1"/>
            </p:nvSpPr>
            <p:spPr>
              <a:xfrm>
                <a:off x="2430330" y="-12700"/>
                <a:ext cx="182880" cy="400050"/>
              </a:xfrm>
              <a:prstGeom prst="rect">
                <a:avLst/>
              </a:prstGeom>
              <a:solidFill>
                <a:schemeClr val="accent5"/>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8" name="Square">
                <a:extLst>
                  <a:ext uri="{FF2B5EF4-FFF2-40B4-BE49-F238E27FC236}">
                    <a16:creationId xmlns:a16="http://schemas.microsoft.com/office/drawing/2014/main" id="{3664C95C-DD29-41D3-B332-D92F6FE41F0D}"/>
                  </a:ext>
                </a:extLst>
              </p:cNvPr>
              <p:cNvSpPr/>
              <p:nvPr userDrawn="1"/>
            </p:nvSpPr>
            <p:spPr>
              <a:xfrm>
                <a:off x="2692268" y="-12700"/>
                <a:ext cx="182880" cy="400050"/>
              </a:xfrm>
              <a:prstGeom prst="rect">
                <a:avLst/>
              </a:prstGeom>
              <a:solidFill>
                <a:schemeClr val="accent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19" name="Square">
                <a:extLst>
                  <a:ext uri="{FF2B5EF4-FFF2-40B4-BE49-F238E27FC236}">
                    <a16:creationId xmlns:a16="http://schemas.microsoft.com/office/drawing/2014/main" id="{F81F7CAF-90F0-4D93-BE0E-6653DEFBB7A3}"/>
                  </a:ext>
                </a:extLst>
              </p:cNvPr>
              <p:cNvSpPr/>
              <p:nvPr userDrawn="1"/>
            </p:nvSpPr>
            <p:spPr>
              <a:xfrm>
                <a:off x="2954206" y="-12700"/>
                <a:ext cx="182880" cy="400050"/>
              </a:xfrm>
              <a:prstGeom prst="rect">
                <a:avLst/>
              </a:prstGeom>
              <a:solidFill>
                <a:schemeClr val="accent3"/>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sp>
            <p:nvSpPr>
              <p:cNvPr id="20" name="Square">
                <a:extLst>
                  <a:ext uri="{FF2B5EF4-FFF2-40B4-BE49-F238E27FC236}">
                    <a16:creationId xmlns:a16="http://schemas.microsoft.com/office/drawing/2014/main" id="{E15C05A3-7A99-4B1D-93C3-A4B1F94AC30B}"/>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dirty="0"/>
              </a:p>
            </p:txBody>
          </p:sp>
        </p:grpSp>
      </p:grpSp>
    </p:spTree>
    <p:extLst>
      <p:ext uri="{BB962C8B-B14F-4D97-AF65-F5344CB8AC3E}">
        <p14:creationId xmlns:p14="http://schemas.microsoft.com/office/powerpoint/2010/main" val="32763770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50CA43-2EC4-48AB-A8FA-F4B7FAA5155D}"/>
              </a:ext>
            </a:extLst>
          </p:cNvPr>
          <p:cNvGrpSpPr/>
          <p:nvPr/>
        </p:nvGrpSpPr>
        <p:grpSpPr>
          <a:xfrm>
            <a:off x="1203174" y="3025189"/>
            <a:ext cx="20901194" cy="9333325"/>
            <a:chOff x="1155785" y="3446112"/>
            <a:chExt cx="15943539" cy="7119508"/>
          </a:xfrm>
        </p:grpSpPr>
        <p:grpSp>
          <p:nvGrpSpPr>
            <p:cNvPr id="3" name="Group 2"/>
            <p:cNvGrpSpPr/>
            <p:nvPr/>
          </p:nvGrpSpPr>
          <p:grpSpPr>
            <a:xfrm>
              <a:off x="1155785" y="4305118"/>
              <a:ext cx="9601200" cy="6260502"/>
              <a:chOff x="457200" y="2825992"/>
              <a:chExt cx="3344903" cy="3130251"/>
            </a:xfrm>
          </p:grpSpPr>
          <p:sp>
            <p:nvSpPr>
              <p:cNvPr id="4" name="Rounded Rectangle 3"/>
              <p:cNvSpPr/>
              <p:nvPr/>
            </p:nvSpPr>
            <p:spPr>
              <a:xfrm flipH="1">
                <a:off x="457201" y="2825992"/>
                <a:ext cx="2330483" cy="569853"/>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404" tIns="137204" rIns="274404" bIns="137204" anchor="ctr"/>
              <a:lstStyle>
                <a:lvl1pPr>
                  <a:defRPr sz="3600">
                    <a:solidFill>
                      <a:schemeClr val="tx1"/>
                    </a:solidFill>
                    <a:latin typeface="Calibri" pitchFamily="34" charset="0"/>
                  </a:defRPr>
                </a:lvl1pPr>
                <a:lvl2pPr marL="742950" indent="-285750">
                  <a:defRPr sz="3600">
                    <a:solidFill>
                      <a:schemeClr val="tx1"/>
                    </a:solidFill>
                    <a:latin typeface="Calibri" pitchFamily="34" charset="0"/>
                  </a:defRPr>
                </a:lvl2pPr>
                <a:lvl3pPr marL="1143000" indent="-228600">
                  <a:defRPr sz="3600">
                    <a:solidFill>
                      <a:schemeClr val="tx1"/>
                    </a:solidFill>
                    <a:latin typeface="Calibri" pitchFamily="34" charset="0"/>
                  </a:defRPr>
                </a:lvl3pPr>
                <a:lvl4pPr marL="1600200" indent="-228600">
                  <a:defRPr sz="3600">
                    <a:solidFill>
                      <a:schemeClr val="tx1"/>
                    </a:solidFill>
                    <a:latin typeface="Calibri" pitchFamily="34" charset="0"/>
                  </a:defRPr>
                </a:lvl4pPr>
                <a:lvl5pPr marL="2057400" indent="-228600">
                  <a:defRPr sz="3600">
                    <a:solidFill>
                      <a:schemeClr val="tx1"/>
                    </a:solidFill>
                    <a:latin typeface="Calibri" pitchFamily="34" charset="0"/>
                  </a:defRPr>
                </a:lvl5pPr>
                <a:lvl6pPr marL="2514600" indent="-228600" defTabSz="1827213" fontAlgn="base">
                  <a:spcBef>
                    <a:spcPct val="0"/>
                  </a:spcBef>
                  <a:spcAft>
                    <a:spcPct val="0"/>
                  </a:spcAft>
                  <a:defRPr sz="3600">
                    <a:solidFill>
                      <a:schemeClr val="tx1"/>
                    </a:solidFill>
                    <a:latin typeface="Calibri" pitchFamily="34" charset="0"/>
                  </a:defRPr>
                </a:lvl6pPr>
                <a:lvl7pPr marL="2971800" indent="-228600" defTabSz="1827213" fontAlgn="base">
                  <a:spcBef>
                    <a:spcPct val="0"/>
                  </a:spcBef>
                  <a:spcAft>
                    <a:spcPct val="0"/>
                  </a:spcAft>
                  <a:defRPr sz="3600">
                    <a:solidFill>
                      <a:schemeClr val="tx1"/>
                    </a:solidFill>
                    <a:latin typeface="Calibri" pitchFamily="34" charset="0"/>
                  </a:defRPr>
                </a:lvl7pPr>
                <a:lvl8pPr marL="3429000" indent="-228600" defTabSz="1827213" fontAlgn="base">
                  <a:spcBef>
                    <a:spcPct val="0"/>
                  </a:spcBef>
                  <a:spcAft>
                    <a:spcPct val="0"/>
                  </a:spcAft>
                  <a:defRPr sz="3600">
                    <a:solidFill>
                      <a:schemeClr val="tx1"/>
                    </a:solidFill>
                    <a:latin typeface="Calibri" pitchFamily="34" charset="0"/>
                  </a:defRPr>
                </a:lvl8pPr>
                <a:lvl9pPr marL="3886200" indent="-228600" defTabSz="1827213" fontAlgn="base">
                  <a:spcBef>
                    <a:spcPct val="0"/>
                  </a:spcBef>
                  <a:spcAft>
                    <a:spcPct val="0"/>
                  </a:spcAft>
                  <a:defRPr sz="3600">
                    <a:solidFill>
                      <a:schemeClr val="tx1"/>
                    </a:solidFill>
                    <a:latin typeface="Calibri" pitchFamily="34" charset="0"/>
                  </a:defRPr>
                </a:lvl9pPr>
              </a:lstStyle>
              <a:p>
                <a:pPr algn="ctr" eaLnBrk="1" hangingPunct="1"/>
                <a:endParaRPr lang="bg-BG" altLang="en-US" sz="5400">
                  <a:solidFill>
                    <a:srgbClr val="FFFFFF"/>
                  </a:solidFill>
                  <a:latin typeface="Lato Light"/>
                </a:endParaRPr>
              </a:p>
            </p:txBody>
          </p:sp>
          <p:sp>
            <p:nvSpPr>
              <p:cNvPr id="5" name="Rounded Rectangle 4"/>
              <p:cNvSpPr/>
              <p:nvPr/>
            </p:nvSpPr>
            <p:spPr>
              <a:xfrm flipH="1">
                <a:off x="457201" y="3677664"/>
                <a:ext cx="2330483" cy="571078"/>
              </a:xfrm>
              <a:prstGeom prst="roundRect">
                <a:avLst>
                  <a:gd name="adj" fmla="val 7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404" tIns="137204" rIns="274404" bIns="137204" anchor="ctr"/>
              <a:lstStyle>
                <a:lvl1pPr>
                  <a:defRPr sz="3600">
                    <a:solidFill>
                      <a:schemeClr val="tx1"/>
                    </a:solidFill>
                    <a:latin typeface="Calibri" pitchFamily="34" charset="0"/>
                  </a:defRPr>
                </a:lvl1pPr>
                <a:lvl2pPr marL="742950" indent="-285750">
                  <a:defRPr sz="3600">
                    <a:solidFill>
                      <a:schemeClr val="tx1"/>
                    </a:solidFill>
                    <a:latin typeface="Calibri" pitchFamily="34" charset="0"/>
                  </a:defRPr>
                </a:lvl2pPr>
                <a:lvl3pPr marL="1143000" indent="-228600">
                  <a:defRPr sz="3600">
                    <a:solidFill>
                      <a:schemeClr val="tx1"/>
                    </a:solidFill>
                    <a:latin typeface="Calibri" pitchFamily="34" charset="0"/>
                  </a:defRPr>
                </a:lvl3pPr>
                <a:lvl4pPr marL="1600200" indent="-228600">
                  <a:defRPr sz="3600">
                    <a:solidFill>
                      <a:schemeClr val="tx1"/>
                    </a:solidFill>
                    <a:latin typeface="Calibri" pitchFamily="34" charset="0"/>
                  </a:defRPr>
                </a:lvl4pPr>
                <a:lvl5pPr marL="2057400" indent="-228600">
                  <a:defRPr sz="3600">
                    <a:solidFill>
                      <a:schemeClr val="tx1"/>
                    </a:solidFill>
                    <a:latin typeface="Calibri" pitchFamily="34" charset="0"/>
                  </a:defRPr>
                </a:lvl5pPr>
                <a:lvl6pPr marL="2514600" indent="-228600" defTabSz="1827213" fontAlgn="base">
                  <a:spcBef>
                    <a:spcPct val="0"/>
                  </a:spcBef>
                  <a:spcAft>
                    <a:spcPct val="0"/>
                  </a:spcAft>
                  <a:defRPr sz="3600">
                    <a:solidFill>
                      <a:schemeClr val="tx1"/>
                    </a:solidFill>
                    <a:latin typeface="Calibri" pitchFamily="34" charset="0"/>
                  </a:defRPr>
                </a:lvl6pPr>
                <a:lvl7pPr marL="2971800" indent="-228600" defTabSz="1827213" fontAlgn="base">
                  <a:spcBef>
                    <a:spcPct val="0"/>
                  </a:spcBef>
                  <a:spcAft>
                    <a:spcPct val="0"/>
                  </a:spcAft>
                  <a:defRPr sz="3600">
                    <a:solidFill>
                      <a:schemeClr val="tx1"/>
                    </a:solidFill>
                    <a:latin typeface="Calibri" pitchFamily="34" charset="0"/>
                  </a:defRPr>
                </a:lvl7pPr>
                <a:lvl8pPr marL="3429000" indent="-228600" defTabSz="1827213" fontAlgn="base">
                  <a:spcBef>
                    <a:spcPct val="0"/>
                  </a:spcBef>
                  <a:spcAft>
                    <a:spcPct val="0"/>
                  </a:spcAft>
                  <a:defRPr sz="3600">
                    <a:solidFill>
                      <a:schemeClr val="tx1"/>
                    </a:solidFill>
                    <a:latin typeface="Calibri" pitchFamily="34" charset="0"/>
                  </a:defRPr>
                </a:lvl8pPr>
                <a:lvl9pPr marL="3886200" indent="-228600" defTabSz="1827213" fontAlgn="base">
                  <a:spcBef>
                    <a:spcPct val="0"/>
                  </a:spcBef>
                  <a:spcAft>
                    <a:spcPct val="0"/>
                  </a:spcAft>
                  <a:defRPr sz="3600">
                    <a:solidFill>
                      <a:schemeClr val="tx1"/>
                    </a:solidFill>
                    <a:latin typeface="Calibri" pitchFamily="34" charset="0"/>
                  </a:defRPr>
                </a:lvl9pPr>
              </a:lstStyle>
              <a:p>
                <a:pPr algn="ctr" eaLnBrk="1" hangingPunct="1"/>
                <a:endParaRPr lang="bg-BG" altLang="en-US" sz="5400">
                  <a:solidFill>
                    <a:srgbClr val="FFFFFF"/>
                  </a:solidFill>
                  <a:latin typeface="Lato Light"/>
                </a:endParaRPr>
              </a:p>
            </p:txBody>
          </p:sp>
          <p:sp>
            <p:nvSpPr>
              <p:cNvPr id="6" name="Rounded Rectangle 5"/>
              <p:cNvSpPr/>
              <p:nvPr/>
            </p:nvSpPr>
            <p:spPr>
              <a:xfrm flipH="1">
                <a:off x="457200" y="4522421"/>
                <a:ext cx="2330483" cy="571078"/>
              </a:xfrm>
              <a:prstGeom prst="roundRect">
                <a:avLst>
                  <a:gd name="adj" fmla="val 726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404" tIns="137204" rIns="274404" bIns="137204" anchor="ctr"/>
              <a:lstStyle>
                <a:lvl1pPr>
                  <a:defRPr sz="3600">
                    <a:solidFill>
                      <a:schemeClr val="tx1"/>
                    </a:solidFill>
                    <a:latin typeface="Calibri" pitchFamily="34" charset="0"/>
                  </a:defRPr>
                </a:lvl1pPr>
                <a:lvl2pPr marL="742950" indent="-285750">
                  <a:defRPr sz="3600">
                    <a:solidFill>
                      <a:schemeClr val="tx1"/>
                    </a:solidFill>
                    <a:latin typeface="Calibri" pitchFamily="34" charset="0"/>
                  </a:defRPr>
                </a:lvl2pPr>
                <a:lvl3pPr marL="1143000" indent="-228600">
                  <a:defRPr sz="3600">
                    <a:solidFill>
                      <a:schemeClr val="tx1"/>
                    </a:solidFill>
                    <a:latin typeface="Calibri" pitchFamily="34" charset="0"/>
                  </a:defRPr>
                </a:lvl3pPr>
                <a:lvl4pPr marL="1600200" indent="-228600">
                  <a:defRPr sz="3600">
                    <a:solidFill>
                      <a:schemeClr val="tx1"/>
                    </a:solidFill>
                    <a:latin typeface="Calibri" pitchFamily="34" charset="0"/>
                  </a:defRPr>
                </a:lvl4pPr>
                <a:lvl5pPr marL="2057400" indent="-228600">
                  <a:defRPr sz="3600">
                    <a:solidFill>
                      <a:schemeClr val="tx1"/>
                    </a:solidFill>
                    <a:latin typeface="Calibri" pitchFamily="34" charset="0"/>
                  </a:defRPr>
                </a:lvl5pPr>
                <a:lvl6pPr marL="2514600" indent="-228600" defTabSz="1827213" fontAlgn="base">
                  <a:spcBef>
                    <a:spcPct val="0"/>
                  </a:spcBef>
                  <a:spcAft>
                    <a:spcPct val="0"/>
                  </a:spcAft>
                  <a:defRPr sz="3600">
                    <a:solidFill>
                      <a:schemeClr val="tx1"/>
                    </a:solidFill>
                    <a:latin typeface="Calibri" pitchFamily="34" charset="0"/>
                  </a:defRPr>
                </a:lvl6pPr>
                <a:lvl7pPr marL="2971800" indent="-228600" defTabSz="1827213" fontAlgn="base">
                  <a:spcBef>
                    <a:spcPct val="0"/>
                  </a:spcBef>
                  <a:spcAft>
                    <a:spcPct val="0"/>
                  </a:spcAft>
                  <a:defRPr sz="3600">
                    <a:solidFill>
                      <a:schemeClr val="tx1"/>
                    </a:solidFill>
                    <a:latin typeface="Calibri" pitchFamily="34" charset="0"/>
                  </a:defRPr>
                </a:lvl7pPr>
                <a:lvl8pPr marL="3429000" indent="-228600" defTabSz="1827213" fontAlgn="base">
                  <a:spcBef>
                    <a:spcPct val="0"/>
                  </a:spcBef>
                  <a:spcAft>
                    <a:spcPct val="0"/>
                  </a:spcAft>
                  <a:defRPr sz="3600">
                    <a:solidFill>
                      <a:schemeClr val="tx1"/>
                    </a:solidFill>
                    <a:latin typeface="Calibri" pitchFamily="34" charset="0"/>
                  </a:defRPr>
                </a:lvl8pPr>
                <a:lvl9pPr marL="3886200" indent="-228600" defTabSz="1827213" fontAlgn="base">
                  <a:spcBef>
                    <a:spcPct val="0"/>
                  </a:spcBef>
                  <a:spcAft>
                    <a:spcPct val="0"/>
                  </a:spcAft>
                  <a:defRPr sz="3600">
                    <a:solidFill>
                      <a:schemeClr val="tx1"/>
                    </a:solidFill>
                    <a:latin typeface="Calibri" pitchFamily="34" charset="0"/>
                  </a:defRPr>
                </a:lvl9pPr>
              </a:lstStyle>
              <a:p>
                <a:pPr algn="ctr" eaLnBrk="1" hangingPunct="1"/>
                <a:endParaRPr lang="bg-BG" altLang="en-US" sz="5400">
                  <a:solidFill>
                    <a:srgbClr val="FFFFFF"/>
                  </a:solidFill>
                  <a:latin typeface="Lato Light"/>
                </a:endParaRPr>
              </a:p>
            </p:txBody>
          </p:sp>
          <p:sp>
            <p:nvSpPr>
              <p:cNvPr id="7" name="Rounded Rectangle 6"/>
              <p:cNvSpPr/>
              <p:nvPr/>
            </p:nvSpPr>
            <p:spPr>
              <a:xfrm flipH="1">
                <a:off x="457200" y="5386390"/>
                <a:ext cx="2330483" cy="569853"/>
              </a:xfrm>
              <a:prstGeom prst="roundRect">
                <a:avLst>
                  <a:gd name="adj" fmla="val 726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404" tIns="137204" rIns="274404" bIns="137204" anchor="ctr"/>
              <a:lstStyle>
                <a:lvl1pPr>
                  <a:defRPr sz="3600">
                    <a:solidFill>
                      <a:schemeClr val="tx1"/>
                    </a:solidFill>
                    <a:latin typeface="Calibri" pitchFamily="34" charset="0"/>
                  </a:defRPr>
                </a:lvl1pPr>
                <a:lvl2pPr marL="742950" indent="-285750">
                  <a:defRPr sz="3600">
                    <a:solidFill>
                      <a:schemeClr val="tx1"/>
                    </a:solidFill>
                    <a:latin typeface="Calibri" pitchFamily="34" charset="0"/>
                  </a:defRPr>
                </a:lvl2pPr>
                <a:lvl3pPr marL="1143000" indent="-228600">
                  <a:defRPr sz="3600">
                    <a:solidFill>
                      <a:schemeClr val="tx1"/>
                    </a:solidFill>
                    <a:latin typeface="Calibri" pitchFamily="34" charset="0"/>
                  </a:defRPr>
                </a:lvl3pPr>
                <a:lvl4pPr marL="1600200" indent="-228600">
                  <a:defRPr sz="3600">
                    <a:solidFill>
                      <a:schemeClr val="tx1"/>
                    </a:solidFill>
                    <a:latin typeface="Calibri" pitchFamily="34" charset="0"/>
                  </a:defRPr>
                </a:lvl4pPr>
                <a:lvl5pPr marL="2057400" indent="-228600">
                  <a:defRPr sz="3600">
                    <a:solidFill>
                      <a:schemeClr val="tx1"/>
                    </a:solidFill>
                    <a:latin typeface="Calibri" pitchFamily="34" charset="0"/>
                  </a:defRPr>
                </a:lvl5pPr>
                <a:lvl6pPr marL="2514600" indent="-228600" defTabSz="1827213" fontAlgn="base">
                  <a:spcBef>
                    <a:spcPct val="0"/>
                  </a:spcBef>
                  <a:spcAft>
                    <a:spcPct val="0"/>
                  </a:spcAft>
                  <a:defRPr sz="3600">
                    <a:solidFill>
                      <a:schemeClr val="tx1"/>
                    </a:solidFill>
                    <a:latin typeface="Calibri" pitchFamily="34" charset="0"/>
                  </a:defRPr>
                </a:lvl6pPr>
                <a:lvl7pPr marL="2971800" indent="-228600" defTabSz="1827213" fontAlgn="base">
                  <a:spcBef>
                    <a:spcPct val="0"/>
                  </a:spcBef>
                  <a:spcAft>
                    <a:spcPct val="0"/>
                  </a:spcAft>
                  <a:defRPr sz="3600">
                    <a:solidFill>
                      <a:schemeClr val="tx1"/>
                    </a:solidFill>
                    <a:latin typeface="Calibri" pitchFamily="34" charset="0"/>
                  </a:defRPr>
                </a:lvl7pPr>
                <a:lvl8pPr marL="3429000" indent="-228600" defTabSz="1827213" fontAlgn="base">
                  <a:spcBef>
                    <a:spcPct val="0"/>
                  </a:spcBef>
                  <a:spcAft>
                    <a:spcPct val="0"/>
                  </a:spcAft>
                  <a:defRPr sz="3600">
                    <a:solidFill>
                      <a:schemeClr val="tx1"/>
                    </a:solidFill>
                    <a:latin typeface="Calibri" pitchFamily="34" charset="0"/>
                  </a:defRPr>
                </a:lvl8pPr>
                <a:lvl9pPr marL="3886200" indent="-228600" defTabSz="1827213" fontAlgn="base">
                  <a:spcBef>
                    <a:spcPct val="0"/>
                  </a:spcBef>
                  <a:spcAft>
                    <a:spcPct val="0"/>
                  </a:spcAft>
                  <a:defRPr sz="3600">
                    <a:solidFill>
                      <a:schemeClr val="tx1"/>
                    </a:solidFill>
                    <a:latin typeface="Calibri" pitchFamily="34" charset="0"/>
                  </a:defRPr>
                </a:lvl9pPr>
              </a:lstStyle>
              <a:p>
                <a:pPr algn="ctr" eaLnBrk="1" hangingPunct="1"/>
                <a:endParaRPr lang="bg-BG" altLang="en-US" sz="5400">
                  <a:solidFill>
                    <a:srgbClr val="FFFFFF"/>
                  </a:solidFill>
                  <a:latin typeface="Lato Light"/>
                </a:endParaRPr>
              </a:p>
            </p:txBody>
          </p:sp>
          <p:cxnSp>
            <p:nvCxnSpPr>
              <p:cNvPr id="8" name="Elbow Connector 7"/>
              <p:cNvCxnSpPr>
                <a:stCxn id="4" idx="1"/>
              </p:cNvCxnSpPr>
              <p:nvPr/>
            </p:nvCxnSpPr>
            <p:spPr>
              <a:xfrm rot="10800000" flipH="1" flipV="1">
                <a:off x="2787684" y="3110305"/>
                <a:ext cx="1014419" cy="433823"/>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Elbow Connector 8"/>
              <p:cNvCxnSpPr>
                <a:cxnSpLocks/>
              </p:cNvCxnSpPr>
              <p:nvPr/>
            </p:nvCxnSpPr>
            <p:spPr>
              <a:xfrm rot="10800000" flipH="1">
                <a:off x="2787684" y="3542744"/>
                <a:ext cx="1014419" cy="430147"/>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1"/>
              </p:cNvCxnSpPr>
              <p:nvPr/>
            </p:nvCxnSpPr>
            <p:spPr>
              <a:xfrm rot="10800000" flipH="1" flipV="1">
                <a:off x="2787683" y="4807960"/>
                <a:ext cx="1014419" cy="452206"/>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7" idx="1"/>
              </p:cNvCxnSpPr>
              <p:nvPr/>
            </p:nvCxnSpPr>
            <p:spPr>
              <a:xfrm rot="10800000" flipH="1">
                <a:off x="2787683" y="5260165"/>
                <a:ext cx="1014419" cy="410538"/>
              </a:xfrm>
              <a:prstGeom prst="bentConnector3">
                <a:avLst>
                  <a:gd name="adj1" fmla="val 50000"/>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155788" y="3446112"/>
              <a:ext cx="7315200" cy="539979"/>
            </a:xfrm>
            <a:prstGeom prst="rect">
              <a:avLst/>
            </a:prstGeom>
            <a:noFill/>
          </p:spPr>
          <p:txBody>
            <a:bodyPr wrap="square" rtlCol="0">
              <a:spAutoFit/>
            </a:bodyPr>
            <a:lstStyle/>
            <a:p>
              <a:pPr algn="l"/>
              <a:r>
                <a:rPr lang="en-US" sz="4000" b="0" dirty="0">
                  <a:solidFill>
                    <a:schemeClr val="tx1"/>
                  </a:solidFill>
                  <a:latin typeface="Century Gothic" panose="020B0502020202020204" pitchFamily="34" charset="0"/>
                </a:rPr>
                <a:t>The four value-added reports are:</a:t>
              </a:r>
            </a:p>
          </p:txBody>
        </p:sp>
        <p:sp>
          <p:nvSpPr>
            <p:cNvPr id="13" name="TextBox 12"/>
            <p:cNvSpPr txBox="1"/>
            <p:nvPr/>
          </p:nvSpPr>
          <p:spPr>
            <a:xfrm>
              <a:off x="10351742" y="8630456"/>
              <a:ext cx="6747582" cy="1234278"/>
            </a:xfrm>
            <a:prstGeom prst="rect">
              <a:avLst/>
            </a:prstGeom>
            <a:noFill/>
          </p:spPr>
          <p:txBody>
            <a:bodyPr wrap="square" rtlCol="0">
              <a:noAutofit/>
            </a:bodyPr>
            <a:lstStyle/>
            <a:p>
              <a:r>
                <a:rPr lang="en-US" sz="4400" dirty="0">
                  <a:solidFill>
                    <a:schemeClr val="accent1">
                      <a:lumMod val="50000"/>
                    </a:schemeClr>
                  </a:solidFill>
                  <a:latin typeface="Century Gothic" panose="020B0502020202020204" pitchFamily="34" charset="0"/>
                </a:rPr>
                <a:t>Sold as a report bundle—strategy for year two </a:t>
              </a:r>
              <a:br>
                <a:rPr lang="en-US" sz="4400" i="1" dirty="0">
                  <a:solidFill>
                    <a:schemeClr val="tx1">
                      <a:lumMod val="75000"/>
                      <a:lumOff val="25000"/>
                    </a:schemeClr>
                  </a:solidFill>
                  <a:latin typeface="Century Gothic" panose="020B0502020202020204" pitchFamily="34" charset="0"/>
                </a:rPr>
              </a:br>
              <a:r>
                <a:rPr lang="en-US" sz="4400" b="0" i="1" dirty="0">
                  <a:solidFill>
                    <a:schemeClr val="tx1"/>
                  </a:solidFill>
                  <a:latin typeface="Century Gothic" panose="020B0502020202020204" pitchFamily="34" charset="0"/>
                </a:rPr>
                <a:t>(Report Package B)</a:t>
              </a:r>
            </a:p>
          </p:txBody>
        </p:sp>
        <p:sp>
          <p:nvSpPr>
            <p:cNvPr id="14" name="TextBox 13"/>
            <p:cNvSpPr txBox="1"/>
            <p:nvPr/>
          </p:nvSpPr>
          <p:spPr>
            <a:xfrm>
              <a:off x="10207812" y="5158002"/>
              <a:ext cx="6620060" cy="1234278"/>
            </a:xfrm>
            <a:prstGeom prst="rect">
              <a:avLst/>
            </a:prstGeom>
            <a:noFill/>
          </p:spPr>
          <p:txBody>
            <a:bodyPr wrap="square" rtlCol="0">
              <a:noAutofit/>
            </a:bodyPr>
            <a:lstStyle/>
            <a:p>
              <a:r>
                <a:rPr lang="en-US" sz="4400" dirty="0">
                  <a:solidFill>
                    <a:schemeClr val="accent1"/>
                  </a:solidFill>
                  <a:latin typeface="Century Gothic" panose="020B0502020202020204" pitchFamily="34" charset="0"/>
                </a:rPr>
                <a:t>Sold as a report bundle </a:t>
              </a:r>
              <a:br>
                <a:rPr lang="en-US" sz="4400" b="0" i="1" dirty="0">
                  <a:solidFill>
                    <a:schemeClr val="accent5"/>
                  </a:solidFill>
                  <a:latin typeface="Century Gothic" panose="020B0502020202020204" pitchFamily="34" charset="0"/>
                </a:rPr>
              </a:br>
              <a:r>
                <a:rPr lang="en-US" sz="4400" b="0" i="1" dirty="0">
                  <a:solidFill>
                    <a:schemeClr val="tx1"/>
                  </a:solidFill>
                  <a:latin typeface="Century Gothic" panose="020B0502020202020204" pitchFamily="34" charset="0"/>
                </a:rPr>
                <a:t>(Report Package A)</a:t>
              </a:r>
            </a:p>
          </p:txBody>
        </p:sp>
        <p:sp>
          <p:nvSpPr>
            <p:cNvPr id="15" name="TextBox 14"/>
            <p:cNvSpPr txBox="1"/>
            <p:nvPr/>
          </p:nvSpPr>
          <p:spPr>
            <a:xfrm>
              <a:off x="1308185" y="4603958"/>
              <a:ext cx="7315200" cy="539979"/>
            </a:xfrm>
            <a:prstGeom prst="rect">
              <a:avLst/>
            </a:prstGeom>
            <a:noFill/>
          </p:spPr>
          <p:txBody>
            <a:bodyPr wrap="square" rtlCol="0">
              <a:spAutoFit/>
            </a:bodyPr>
            <a:lstStyle/>
            <a:p>
              <a:pPr lvl="1" algn="l"/>
              <a:r>
                <a:rPr lang="en-US" sz="4000" dirty="0">
                  <a:solidFill>
                    <a:schemeClr val="bg1"/>
                  </a:solidFill>
                  <a:latin typeface="Century Gothic" panose="020B0502020202020204" pitchFamily="34" charset="0"/>
                </a:rPr>
                <a:t>Medical Management Report</a:t>
              </a:r>
            </a:p>
          </p:txBody>
        </p:sp>
        <p:sp>
          <p:nvSpPr>
            <p:cNvPr id="16" name="TextBox 15"/>
            <p:cNvSpPr txBox="1"/>
            <p:nvPr/>
          </p:nvSpPr>
          <p:spPr>
            <a:xfrm>
              <a:off x="1308185" y="6315720"/>
              <a:ext cx="7315200" cy="539979"/>
            </a:xfrm>
            <a:prstGeom prst="rect">
              <a:avLst/>
            </a:prstGeom>
            <a:noFill/>
          </p:spPr>
          <p:txBody>
            <a:bodyPr wrap="square" rtlCol="0">
              <a:spAutoFit/>
            </a:bodyPr>
            <a:lstStyle/>
            <a:p>
              <a:pPr lvl="1" algn="l"/>
              <a:r>
                <a:rPr lang="en-US" sz="4000" dirty="0">
                  <a:solidFill>
                    <a:schemeClr val="bg1"/>
                  </a:solidFill>
                  <a:latin typeface="Century Gothic" panose="020B0502020202020204" pitchFamily="34" charset="0"/>
                </a:rPr>
                <a:t>Patient Profile Report</a:t>
              </a:r>
            </a:p>
          </p:txBody>
        </p:sp>
        <p:sp>
          <p:nvSpPr>
            <p:cNvPr id="17" name="TextBox 16"/>
            <p:cNvSpPr txBox="1"/>
            <p:nvPr/>
          </p:nvSpPr>
          <p:spPr>
            <a:xfrm>
              <a:off x="1308185" y="8030143"/>
              <a:ext cx="7315200" cy="539979"/>
            </a:xfrm>
            <a:prstGeom prst="rect">
              <a:avLst/>
            </a:prstGeom>
            <a:noFill/>
          </p:spPr>
          <p:txBody>
            <a:bodyPr wrap="square" rtlCol="0">
              <a:spAutoFit/>
            </a:bodyPr>
            <a:lstStyle/>
            <a:p>
              <a:pPr lvl="1" algn="l"/>
              <a:r>
                <a:rPr lang="en-US" sz="4000" dirty="0">
                  <a:solidFill>
                    <a:schemeClr val="bg1"/>
                  </a:solidFill>
                  <a:latin typeface="Century Gothic" panose="020B0502020202020204" pitchFamily="34" charset="0"/>
                </a:rPr>
                <a:t>Risk Score Report</a:t>
              </a:r>
            </a:p>
          </p:txBody>
        </p:sp>
        <p:sp>
          <p:nvSpPr>
            <p:cNvPr id="18" name="TextBox 17"/>
            <p:cNvSpPr txBox="1"/>
            <p:nvPr/>
          </p:nvSpPr>
          <p:spPr>
            <a:xfrm>
              <a:off x="1308185" y="9756855"/>
              <a:ext cx="7315200" cy="539979"/>
            </a:xfrm>
            <a:prstGeom prst="rect">
              <a:avLst/>
            </a:prstGeom>
            <a:noFill/>
          </p:spPr>
          <p:txBody>
            <a:bodyPr wrap="square" rtlCol="0">
              <a:spAutoFit/>
            </a:bodyPr>
            <a:lstStyle/>
            <a:p>
              <a:pPr lvl="1" algn="l"/>
              <a:r>
                <a:rPr lang="en-US" sz="4000" dirty="0">
                  <a:solidFill>
                    <a:schemeClr val="bg1"/>
                  </a:solidFill>
                  <a:latin typeface="Century Gothic" panose="020B0502020202020204" pitchFamily="34" charset="0"/>
                </a:rPr>
                <a:t>Gaps-in-Care Report</a:t>
              </a:r>
            </a:p>
          </p:txBody>
        </p:sp>
      </p:grpSp>
      <p:sp>
        <p:nvSpPr>
          <p:cNvPr id="19" name="TextBox 18"/>
          <p:cNvSpPr txBox="1"/>
          <p:nvPr/>
        </p:nvSpPr>
        <p:spPr>
          <a:xfrm>
            <a:off x="1202302" y="2014372"/>
            <a:ext cx="22247461" cy="707886"/>
          </a:xfrm>
          <a:prstGeom prst="rect">
            <a:avLst/>
          </a:prstGeom>
          <a:noFill/>
        </p:spPr>
        <p:txBody>
          <a:bodyPr wrap="square" rtlCol="0">
            <a:spAutoFit/>
          </a:bodyPr>
          <a:lstStyle/>
          <a:p>
            <a:pPr algn="l" defTabSz="914400">
              <a:spcBef>
                <a:spcPct val="0"/>
              </a:spcBef>
              <a:spcAft>
                <a:spcPts val="2400"/>
              </a:spcAft>
              <a:buClr>
                <a:srgbClr val="E5A913"/>
              </a:buClr>
            </a:pPr>
            <a:r>
              <a:rPr lang="en-US" sz="4000" dirty="0">
                <a:solidFill>
                  <a:schemeClr val="accent1"/>
                </a:solidFill>
                <a:latin typeface="Century Gothic"/>
                <a:ea typeface="+mj-ea"/>
                <a:cs typeface="Century Gothic"/>
              </a:rPr>
              <a:t>Specialized reporting for health care clients that supports Population Health Management</a:t>
            </a:r>
          </a:p>
        </p:txBody>
      </p:sp>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Enhanced Medical Management reporting</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a:defRPr sz="3200" b="0">
                    <a:solidFill>
                      <a:srgbClr val="FFFFFF"/>
                    </a:solidFill>
                    <a:latin typeface="Helvetica Light"/>
                    <a:ea typeface="Helvetica Light"/>
                    <a:cs typeface="Helvetica Light"/>
                    <a:sym typeface="Helvetica Light"/>
                  </a:defRPr>
                </a:pPr>
                <a:endParaRPr/>
              </a:p>
            </p:txBody>
          </p:sp>
        </p:grpSp>
      </p:grpSp>
    </p:spTree>
    <p:extLst>
      <p:ext uri="{BB962C8B-B14F-4D97-AF65-F5344CB8AC3E}">
        <p14:creationId xmlns:p14="http://schemas.microsoft.com/office/powerpoint/2010/main" val="311142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Daily Medical Management report</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30" name="TextBox 29">
            <a:extLst>
              <a:ext uri="{FF2B5EF4-FFF2-40B4-BE49-F238E27FC236}">
                <a16:creationId xmlns:a16="http://schemas.microsoft.com/office/drawing/2014/main" id="{2D86C860-A92C-41D2-BB9F-279A50B9B009}"/>
              </a:ext>
            </a:extLst>
          </p:cNvPr>
          <p:cNvSpPr txBox="1"/>
          <p:nvPr/>
        </p:nvSpPr>
        <p:spPr>
          <a:xfrm>
            <a:off x="972457" y="2114523"/>
            <a:ext cx="21121075" cy="10772180"/>
          </a:xfrm>
          <a:prstGeom prst="rect">
            <a:avLst/>
          </a:prstGeom>
          <a:noFill/>
        </p:spPr>
        <p:txBody>
          <a:bodyPr wrap="square" rtlCol="0">
            <a:spAutoFit/>
          </a:bodyPr>
          <a:lstStyle/>
          <a:p>
            <a:pPr algn="l" defTabSz="457200" hangingPunct="1">
              <a:spcAft>
                <a:spcPts val="1200"/>
              </a:spcAft>
              <a:buClr>
                <a:schemeClr val="accent1"/>
              </a:buClr>
            </a:pPr>
            <a:r>
              <a:rPr lang="en-US" sz="4400" kern="1200" dirty="0">
                <a:solidFill>
                  <a:schemeClr val="tx1"/>
                </a:solidFill>
                <a:latin typeface="+mn-lt"/>
                <a:ea typeface="+mn-ea"/>
                <a:cs typeface="+mn-cs"/>
              </a:rPr>
              <a:t>What is it?</a:t>
            </a:r>
          </a:p>
          <a:p>
            <a:pPr lvl="1" indent="0" algn="l" defTabSz="457200" hangingPunct="1">
              <a:spcAft>
                <a:spcPts val="3000"/>
              </a:spcAft>
              <a:buClr>
                <a:schemeClr val="accent1"/>
              </a:buClr>
            </a:pPr>
            <a:r>
              <a:rPr lang="en-US" sz="4000" b="0" i="1" kern="1200" dirty="0">
                <a:latin typeface="+mn-lt"/>
                <a:ea typeface="+mn-ea"/>
                <a:cs typeface="+mn-cs"/>
              </a:rPr>
              <a:t>Daily</a:t>
            </a:r>
            <a:r>
              <a:rPr lang="en-US" sz="4000" b="0" kern="1200" dirty="0">
                <a:latin typeface="+mn-lt"/>
                <a:ea typeface="+mn-ea"/>
                <a:cs typeface="+mn-cs"/>
              </a:rPr>
              <a:t> report that scans utilization review records to identify members have been—or will be—hospitalized, or have been precertified for future services, both of which may indicate an opportunity for Care Management intervention and engagement. </a:t>
            </a:r>
          </a:p>
          <a:p>
            <a:pPr algn="l" defTabSz="457200" hangingPunct="1">
              <a:spcAft>
                <a:spcPts val="1200"/>
              </a:spcAft>
              <a:buClr>
                <a:schemeClr val="accent1"/>
              </a:buClr>
            </a:pPr>
            <a:r>
              <a:rPr lang="en-US" sz="4000" kern="1200" dirty="0">
                <a:solidFill>
                  <a:schemeClr val="accent1"/>
                </a:solidFill>
                <a:latin typeface="+mn-lt"/>
                <a:ea typeface="+mn-ea"/>
                <a:cs typeface="+mn-cs"/>
              </a:rPr>
              <a:t>Use</a:t>
            </a:r>
          </a:p>
          <a:p>
            <a:pPr marL="571500" lvl="1" indent="-571500" algn="l" defTabSz="457200" hangingPunct="1">
              <a:spcAft>
                <a:spcPts val="1200"/>
              </a:spcAft>
              <a:buClr>
                <a:schemeClr val="accent1"/>
              </a:buClr>
              <a:buFont typeface="Courier New" panose="02070309020205020404" pitchFamily="49" charset="0"/>
              <a:buChar char="o"/>
            </a:pPr>
            <a:r>
              <a:rPr lang="en-US" sz="4000" b="0" kern="1200" dirty="0">
                <a:latin typeface="+mn-lt"/>
                <a:ea typeface="+mn-ea"/>
                <a:cs typeface="+mn-cs"/>
              </a:rPr>
              <a:t>Identifies members for timely outreach by the PCP, for re-engagement attempts</a:t>
            </a:r>
          </a:p>
          <a:p>
            <a:pPr marL="571500" lvl="1" indent="-571500" algn="l" defTabSz="457200" hangingPunct="1">
              <a:spcAft>
                <a:spcPts val="1200"/>
              </a:spcAft>
              <a:buClr>
                <a:schemeClr val="accent1"/>
              </a:buClr>
              <a:buFont typeface="Courier New" panose="02070309020205020404" pitchFamily="49" charset="0"/>
              <a:buChar char="o"/>
            </a:pPr>
            <a:r>
              <a:rPr lang="en-US" sz="4000" b="0" kern="1200" dirty="0">
                <a:latin typeface="+mn-lt"/>
                <a:ea typeface="+mn-ea"/>
                <a:cs typeface="+mn-cs"/>
              </a:rPr>
              <a:t>Identify members who declined Care Management, but need it</a:t>
            </a:r>
          </a:p>
          <a:p>
            <a:pPr marL="571500" lvl="1" indent="-571500" algn="l" defTabSz="457200" hangingPunct="1">
              <a:spcAft>
                <a:spcPts val="1200"/>
              </a:spcAft>
              <a:buClr>
                <a:schemeClr val="accent1"/>
              </a:buClr>
              <a:buFont typeface="Courier New" panose="02070309020205020404" pitchFamily="49" charset="0"/>
              <a:buChar char="o"/>
            </a:pPr>
            <a:r>
              <a:rPr lang="en-US" sz="4000" b="0" kern="1200" dirty="0">
                <a:latin typeface="+mn-lt"/>
                <a:ea typeface="+mn-ea"/>
                <a:cs typeface="+mn-cs"/>
              </a:rPr>
              <a:t>Identifies practices with large volume of precertifications, but low Care Management enrollment</a:t>
            </a:r>
          </a:p>
          <a:p>
            <a:pPr marL="571500" lvl="1" indent="-571500" algn="l" defTabSz="457200" hangingPunct="1">
              <a:spcAft>
                <a:spcPts val="3000"/>
              </a:spcAft>
              <a:buClr>
                <a:schemeClr val="accent1"/>
              </a:buClr>
              <a:buFont typeface="Courier New" panose="02070309020205020404" pitchFamily="49" charset="0"/>
              <a:buChar char="o"/>
            </a:pPr>
            <a:r>
              <a:rPr lang="en-US" sz="4000" b="0" kern="1200" dirty="0">
                <a:latin typeface="+mn-lt"/>
                <a:ea typeface="+mn-ea"/>
                <a:cs typeface="+mn-cs"/>
              </a:rPr>
              <a:t>Identifies invalid member contact information</a:t>
            </a:r>
          </a:p>
          <a:p>
            <a:pPr algn="l" defTabSz="457200" hangingPunct="1">
              <a:spcAft>
                <a:spcPts val="1200"/>
              </a:spcAft>
              <a:buClr>
                <a:schemeClr val="accent1"/>
              </a:buClr>
            </a:pPr>
            <a:r>
              <a:rPr lang="en-US" sz="4000" kern="1200" dirty="0">
                <a:solidFill>
                  <a:schemeClr val="accent1"/>
                </a:solidFill>
                <a:latin typeface="+mn-lt"/>
                <a:ea typeface="+mn-ea"/>
                <a:cs typeface="+mn-cs"/>
              </a:rPr>
              <a:t>Value 		</a:t>
            </a:r>
            <a:r>
              <a:rPr lang="en-US" sz="4000" b="0" kern="1200" dirty="0">
                <a:latin typeface="+mn-lt"/>
                <a:ea typeface="+mn-ea"/>
                <a:cs typeface="+mn-cs"/>
              </a:rPr>
              <a:t>	</a:t>
            </a:r>
          </a:p>
          <a:p>
            <a:pPr marL="571500" lvl="1" indent="-571500" algn="l" defTabSz="457200" hangingPunct="1">
              <a:spcAft>
                <a:spcPts val="1200"/>
              </a:spcAft>
              <a:buClr>
                <a:schemeClr val="accent1"/>
              </a:buClr>
              <a:buFont typeface="Courier New" panose="02070309020205020404" pitchFamily="49" charset="0"/>
              <a:buChar char="o"/>
            </a:pPr>
            <a:r>
              <a:rPr lang="en-US" sz="4000" b="0" kern="1200" dirty="0">
                <a:latin typeface="+mn-lt"/>
                <a:ea typeface="+mn-ea"/>
                <a:cs typeface="+mn-cs"/>
              </a:rPr>
              <a:t>First alert of potential member health issues</a:t>
            </a:r>
          </a:p>
          <a:p>
            <a:pPr marL="571500" lvl="1" indent="-571500" algn="l" defTabSz="457200" hangingPunct="1">
              <a:spcAft>
                <a:spcPts val="1200"/>
              </a:spcAft>
              <a:buClr>
                <a:schemeClr val="accent1"/>
              </a:buClr>
              <a:buFont typeface="Courier New" panose="02070309020205020404" pitchFamily="49" charset="0"/>
              <a:buChar char="o"/>
            </a:pPr>
            <a:r>
              <a:rPr lang="en-US" sz="4000" b="0" kern="1200" dirty="0">
                <a:latin typeface="+mn-lt"/>
                <a:ea typeface="+mn-ea"/>
                <a:cs typeface="+mn-cs"/>
              </a:rPr>
              <a:t>Lower total cost of care by getting members engaged in Care Management</a:t>
            </a:r>
          </a:p>
          <a:p>
            <a:pPr marL="285750" indent="-285750" algn="l" defTabSz="457200" hangingPunct="1">
              <a:buFont typeface="Lucida Sans" panose="020B0602030504020204" pitchFamily="34" charset="0"/>
              <a:buChar char="–"/>
            </a:pPr>
            <a:endParaRPr lang="en-US" sz="4000" kern="1200" dirty="0">
              <a:solidFill>
                <a:srgbClr val="7E7E7E"/>
              </a:solidFill>
              <a:latin typeface="+mn-lt"/>
              <a:ea typeface="+mn-ea"/>
              <a:cs typeface="+mn-cs"/>
            </a:endParaRPr>
          </a:p>
        </p:txBody>
      </p:sp>
    </p:spTree>
    <p:extLst>
      <p:ext uri="{BB962C8B-B14F-4D97-AF65-F5344CB8AC3E}">
        <p14:creationId xmlns:p14="http://schemas.microsoft.com/office/powerpoint/2010/main" val="66348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37E3CE-DA41-4FEE-AA91-B0A17DAB43F1}"/>
              </a:ext>
            </a:extLst>
          </p:cNvPr>
          <p:cNvSpPr/>
          <p:nvPr/>
        </p:nvSpPr>
        <p:spPr>
          <a:xfrm>
            <a:off x="1314274" y="2680896"/>
            <a:ext cx="21794493" cy="6949440"/>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Daily Medical Management report: </a:t>
            </a:r>
            <a:r>
              <a:rPr kumimoji="0" lang="en-US" sz="5400" b="0" i="0" u="none" strike="noStrike" kern="0" cap="none" spc="0" normalizeH="0" baseline="0" noProof="0" dirty="0">
                <a:ln>
                  <a:noFill/>
                </a:ln>
                <a:solidFill>
                  <a:schemeClr val="accent1"/>
                </a:solidFill>
                <a:effectLst/>
                <a:uLnTx/>
                <a:uFillTx/>
                <a:latin typeface="Century Gothic" panose="020B0502020202020204" pitchFamily="34" charset="0"/>
                <a:sym typeface="Helvetica Neue"/>
              </a:rPr>
              <a:t>Samples</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2" name="TextBox 1">
            <a:extLst>
              <a:ext uri="{FF2B5EF4-FFF2-40B4-BE49-F238E27FC236}">
                <a16:creationId xmlns:a16="http://schemas.microsoft.com/office/drawing/2014/main" id="{C36BB039-2ECC-47EE-AC68-C5EF22552D42}"/>
              </a:ext>
            </a:extLst>
          </p:cNvPr>
          <p:cNvSpPr txBox="1"/>
          <p:nvPr/>
        </p:nvSpPr>
        <p:spPr>
          <a:xfrm>
            <a:off x="3274635" y="10550359"/>
            <a:ext cx="1780902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n-lt"/>
                <a:ea typeface="Helvetica Neue"/>
                <a:cs typeface="Helvetica Neue"/>
                <a:sym typeface="Helvetica Neue"/>
              </a:rPr>
              <a:t>Report includes a macro-driven front-end in Excel, which allows a simple point-and-click interface to retrieve key information.</a:t>
            </a:r>
          </a:p>
        </p:txBody>
      </p:sp>
      <p:graphicFrame>
        <p:nvGraphicFramePr>
          <p:cNvPr id="3" name="Table 3">
            <a:extLst>
              <a:ext uri="{FF2B5EF4-FFF2-40B4-BE49-F238E27FC236}">
                <a16:creationId xmlns:a16="http://schemas.microsoft.com/office/drawing/2014/main" id="{B6029C95-852C-4B16-B463-3E65C0AD61ED}"/>
              </a:ext>
            </a:extLst>
          </p:cNvPr>
          <p:cNvGraphicFramePr>
            <a:graphicFrameLocks noGrp="1"/>
          </p:cNvGraphicFramePr>
          <p:nvPr>
            <p:extLst>
              <p:ext uri="{D42A27DB-BD31-4B8C-83A1-F6EECF244321}">
                <p14:modId xmlns:p14="http://schemas.microsoft.com/office/powerpoint/2010/main" val="2433970013"/>
              </p:ext>
            </p:extLst>
          </p:nvPr>
        </p:nvGraphicFramePr>
        <p:xfrm>
          <a:off x="2670630" y="2748571"/>
          <a:ext cx="16197943" cy="974345"/>
        </p:xfrm>
        <a:graphic>
          <a:graphicData uri="http://schemas.openxmlformats.org/drawingml/2006/table">
            <a:tbl>
              <a:tblPr firstRow="1" bandRow="1">
                <a:tableStyleId>{5940675A-B579-460E-94D1-54222C63F5DA}</a:tableStyleId>
              </a:tblPr>
              <a:tblGrid>
                <a:gridCol w="3703622">
                  <a:extLst>
                    <a:ext uri="{9D8B030D-6E8A-4147-A177-3AD203B41FA5}">
                      <a16:colId xmlns:a16="http://schemas.microsoft.com/office/drawing/2014/main" val="76815854"/>
                    </a:ext>
                  </a:extLst>
                </a:gridCol>
                <a:gridCol w="562028">
                  <a:extLst>
                    <a:ext uri="{9D8B030D-6E8A-4147-A177-3AD203B41FA5}">
                      <a16:colId xmlns:a16="http://schemas.microsoft.com/office/drawing/2014/main" val="4183408808"/>
                    </a:ext>
                  </a:extLst>
                </a:gridCol>
                <a:gridCol w="3617156">
                  <a:extLst>
                    <a:ext uri="{9D8B030D-6E8A-4147-A177-3AD203B41FA5}">
                      <a16:colId xmlns:a16="http://schemas.microsoft.com/office/drawing/2014/main" val="1953209354"/>
                    </a:ext>
                  </a:extLst>
                </a:gridCol>
                <a:gridCol w="489974">
                  <a:extLst>
                    <a:ext uri="{9D8B030D-6E8A-4147-A177-3AD203B41FA5}">
                      <a16:colId xmlns:a16="http://schemas.microsoft.com/office/drawing/2014/main" val="2545412738"/>
                    </a:ext>
                  </a:extLst>
                </a:gridCol>
                <a:gridCol w="3876553">
                  <a:extLst>
                    <a:ext uri="{9D8B030D-6E8A-4147-A177-3AD203B41FA5}">
                      <a16:colId xmlns:a16="http://schemas.microsoft.com/office/drawing/2014/main" val="2880160017"/>
                    </a:ext>
                  </a:extLst>
                </a:gridCol>
                <a:gridCol w="489974">
                  <a:extLst>
                    <a:ext uri="{9D8B030D-6E8A-4147-A177-3AD203B41FA5}">
                      <a16:colId xmlns:a16="http://schemas.microsoft.com/office/drawing/2014/main" val="352799631"/>
                    </a:ext>
                  </a:extLst>
                </a:gridCol>
                <a:gridCol w="3458636">
                  <a:extLst>
                    <a:ext uri="{9D8B030D-6E8A-4147-A177-3AD203B41FA5}">
                      <a16:colId xmlns:a16="http://schemas.microsoft.com/office/drawing/2014/main" val="125552257"/>
                    </a:ext>
                  </a:extLst>
                </a:gridCol>
              </a:tblGrid>
              <a:tr h="974345">
                <a:tc>
                  <a:txBody>
                    <a:bodyPr/>
                    <a:lstStyle/>
                    <a:p>
                      <a:pPr algn="ctr"/>
                      <a:r>
                        <a:rPr lang="en-US" sz="1600" dirty="0"/>
                        <a:t>Click Browse button and locate your daily MMR file: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At any time, to remove any filter applied: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format the report: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unformat the report: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38143045"/>
                  </a:ext>
                </a:extLst>
              </a:tr>
            </a:tbl>
          </a:graphicData>
        </a:graphic>
      </p:graphicFrame>
      <p:grpSp>
        <p:nvGrpSpPr>
          <p:cNvPr id="10" name="Group 9">
            <a:extLst>
              <a:ext uri="{FF2B5EF4-FFF2-40B4-BE49-F238E27FC236}">
                <a16:creationId xmlns:a16="http://schemas.microsoft.com/office/drawing/2014/main" id="{7E8C4504-EA62-4C51-9042-34F8745043EF}"/>
              </a:ext>
            </a:extLst>
          </p:cNvPr>
          <p:cNvGrpSpPr/>
          <p:nvPr/>
        </p:nvGrpSpPr>
        <p:grpSpPr>
          <a:xfrm>
            <a:off x="2670629" y="3357659"/>
            <a:ext cx="16197945" cy="838297"/>
            <a:chOff x="2670629" y="4337372"/>
            <a:chExt cx="16197945" cy="838297"/>
          </a:xfrm>
        </p:grpSpPr>
        <p:sp>
          <p:nvSpPr>
            <p:cNvPr id="5" name="TextBox 4">
              <a:extLst>
                <a:ext uri="{FF2B5EF4-FFF2-40B4-BE49-F238E27FC236}">
                  <a16:creationId xmlns:a16="http://schemas.microsoft.com/office/drawing/2014/main" id="{8061420D-571B-49BD-B8A0-3EE5184EE562}"/>
                </a:ext>
              </a:extLst>
            </p:cNvPr>
            <p:cNvSpPr txBox="1"/>
            <p:nvPr/>
          </p:nvSpPr>
          <p:spPr>
            <a:xfrm>
              <a:off x="4571999" y="4337372"/>
              <a:ext cx="1821543" cy="379591"/>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Browse</a:t>
              </a:r>
            </a:p>
          </p:txBody>
        </p:sp>
        <p:sp>
          <p:nvSpPr>
            <p:cNvPr id="16" name="TextBox 15">
              <a:extLst>
                <a:ext uri="{FF2B5EF4-FFF2-40B4-BE49-F238E27FC236}">
                  <a16:creationId xmlns:a16="http://schemas.microsoft.com/office/drawing/2014/main" id="{38802BA5-C4E1-45BB-A0C3-976B1C27ADDF}"/>
                </a:ext>
              </a:extLst>
            </p:cNvPr>
            <p:cNvSpPr txBox="1"/>
            <p:nvPr/>
          </p:nvSpPr>
          <p:spPr>
            <a:xfrm>
              <a:off x="8733971" y="4340765"/>
              <a:ext cx="1821543" cy="379591"/>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Un filter</a:t>
              </a:r>
            </a:p>
          </p:txBody>
        </p:sp>
        <p:sp>
          <p:nvSpPr>
            <p:cNvPr id="17" name="TextBox 16">
              <a:extLst>
                <a:ext uri="{FF2B5EF4-FFF2-40B4-BE49-F238E27FC236}">
                  <a16:creationId xmlns:a16="http://schemas.microsoft.com/office/drawing/2014/main" id="{761EE6E1-F5FD-4E41-82C8-4105DDDAFEB0}"/>
                </a:ext>
              </a:extLst>
            </p:cNvPr>
            <p:cNvSpPr txBox="1"/>
            <p:nvPr/>
          </p:nvSpPr>
          <p:spPr>
            <a:xfrm>
              <a:off x="13106400" y="4337373"/>
              <a:ext cx="1821543" cy="379591"/>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Format</a:t>
              </a:r>
            </a:p>
          </p:txBody>
        </p:sp>
        <p:sp>
          <p:nvSpPr>
            <p:cNvPr id="18" name="TextBox 17">
              <a:extLst>
                <a:ext uri="{FF2B5EF4-FFF2-40B4-BE49-F238E27FC236}">
                  <a16:creationId xmlns:a16="http://schemas.microsoft.com/office/drawing/2014/main" id="{C9F24CC1-B491-4260-96C1-2EC58F75D147}"/>
                </a:ext>
              </a:extLst>
            </p:cNvPr>
            <p:cNvSpPr txBox="1"/>
            <p:nvPr/>
          </p:nvSpPr>
          <p:spPr>
            <a:xfrm>
              <a:off x="17047031" y="4340765"/>
              <a:ext cx="1821543" cy="379591"/>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Unformat</a:t>
              </a:r>
            </a:p>
          </p:txBody>
        </p:sp>
        <p:sp>
          <p:nvSpPr>
            <p:cNvPr id="6" name="TextBox 5">
              <a:extLst>
                <a:ext uri="{FF2B5EF4-FFF2-40B4-BE49-F238E27FC236}">
                  <a16:creationId xmlns:a16="http://schemas.microsoft.com/office/drawing/2014/main" id="{D7DFB973-0370-4EEB-8506-3332A8A95E63}"/>
                </a:ext>
              </a:extLst>
            </p:cNvPr>
            <p:cNvSpPr txBox="1"/>
            <p:nvPr/>
          </p:nvSpPr>
          <p:spPr>
            <a:xfrm>
              <a:off x="2670629" y="4901349"/>
              <a:ext cx="12329884" cy="274320"/>
            </a:xfrm>
            <a:prstGeom prst="rect">
              <a:avLst/>
            </a:prstGeom>
            <a:solidFill>
              <a:schemeClr val="bg1">
                <a:lumMod val="95000"/>
              </a:schemeClr>
            </a:solid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Step 2: </a:t>
              </a:r>
              <a:r>
                <a:rPr kumimoji="0" lang="en-US" sz="2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Select Macro (button) for the patient listing desired</a:t>
              </a:r>
            </a:p>
          </p:txBody>
        </p:sp>
      </p:grpSp>
      <p:graphicFrame>
        <p:nvGraphicFramePr>
          <p:cNvPr id="12" name="Table 12">
            <a:extLst>
              <a:ext uri="{FF2B5EF4-FFF2-40B4-BE49-F238E27FC236}">
                <a16:creationId xmlns:a16="http://schemas.microsoft.com/office/drawing/2014/main" id="{3160D9A2-6627-4C84-BB80-FCAD795D5F7A}"/>
              </a:ext>
            </a:extLst>
          </p:cNvPr>
          <p:cNvGraphicFramePr>
            <a:graphicFrameLocks noGrp="1"/>
          </p:cNvGraphicFramePr>
          <p:nvPr>
            <p:extLst>
              <p:ext uri="{D42A27DB-BD31-4B8C-83A1-F6EECF244321}">
                <p14:modId xmlns:p14="http://schemas.microsoft.com/office/powerpoint/2010/main" val="4061464762"/>
              </p:ext>
            </p:extLst>
          </p:nvPr>
        </p:nvGraphicFramePr>
        <p:xfrm>
          <a:off x="1340972" y="4394676"/>
          <a:ext cx="21676355" cy="5191193"/>
        </p:xfrm>
        <a:graphic>
          <a:graphicData uri="http://schemas.openxmlformats.org/drawingml/2006/table">
            <a:tbl>
              <a:tblPr firstRow="1" bandRow="1">
                <a:tableStyleId>{5940675A-B579-460E-94D1-54222C63F5DA}</a:tableStyleId>
              </a:tblPr>
              <a:tblGrid>
                <a:gridCol w="920927">
                  <a:extLst>
                    <a:ext uri="{9D8B030D-6E8A-4147-A177-3AD203B41FA5}">
                      <a16:colId xmlns:a16="http://schemas.microsoft.com/office/drawing/2014/main" val="2886424083"/>
                    </a:ext>
                  </a:extLst>
                </a:gridCol>
                <a:gridCol w="406400">
                  <a:extLst>
                    <a:ext uri="{9D8B030D-6E8A-4147-A177-3AD203B41FA5}">
                      <a16:colId xmlns:a16="http://schemas.microsoft.com/office/drawing/2014/main" val="3369952583"/>
                    </a:ext>
                  </a:extLst>
                </a:gridCol>
                <a:gridCol w="3715657">
                  <a:extLst>
                    <a:ext uri="{9D8B030D-6E8A-4147-A177-3AD203B41FA5}">
                      <a16:colId xmlns:a16="http://schemas.microsoft.com/office/drawing/2014/main" val="3070582255"/>
                    </a:ext>
                  </a:extLst>
                </a:gridCol>
                <a:gridCol w="521503">
                  <a:extLst>
                    <a:ext uri="{9D8B030D-6E8A-4147-A177-3AD203B41FA5}">
                      <a16:colId xmlns:a16="http://schemas.microsoft.com/office/drawing/2014/main" val="2229350614"/>
                    </a:ext>
                  </a:extLst>
                </a:gridCol>
                <a:gridCol w="3657600">
                  <a:extLst>
                    <a:ext uri="{9D8B030D-6E8A-4147-A177-3AD203B41FA5}">
                      <a16:colId xmlns:a16="http://schemas.microsoft.com/office/drawing/2014/main" val="2316197777"/>
                    </a:ext>
                  </a:extLst>
                </a:gridCol>
                <a:gridCol w="464457">
                  <a:extLst>
                    <a:ext uri="{9D8B030D-6E8A-4147-A177-3AD203B41FA5}">
                      <a16:colId xmlns:a16="http://schemas.microsoft.com/office/drawing/2014/main" val="3382631125"/>
                    </a:ext>
                  </a:extLst>
                </a:gridCol>
                <a:gridCol w="3947885">
                  <a:extLst>
                    <a:ext uri="{9D8B030D-6E8A-4147-A177-3AD203B41FA5}">
                      <a16:colId xmlns:a16="http://schemas.microsoft.com/office/drawing/2014/main" val="1086483788"/>
                    </a:ext>
                  </a:extLst>
                </a:gridCol>
                <a:gridCol w="494498">
                  <a:extLst>
                    <a:ext uri="{9D8B030D-6E8A-4147-A177-3AD203B41FA5}">
                      <a16:colId xmlns:a16="http://schemas.microsoft.com/office/drawing/2014/main" val="3159258998"/>
                    </a:ext>
                  </a:extLst>
                </a:gridCol>
                <a:gridCol w="3483428">
                  <a:extLst>
                    <a:ext uri="{9D8B030D-6E8A-4147-A177-3AD203B41FA5}">
                      <a16:colId xmlns:a16="http://schemas.microsoft.com/office/drawing/2014/main" val="331207680"/>
                    </a:ext>
                  </a:extLst>
                </a:gridCol>
                <a:gridCol w="435429">
                  <a:extLst>
                    <a:ext uri="{9D8B030D-6E8A-4147-A177-3AD203B41FA5}">
                      <a16:colId xmlns:a16="http://schemas.microsoft.com/office/drawing/2014/main" val="1071131762"/>
                    </a:ext>
                  </a:extLst>
                </a:gridCol>
                <a:gridCol w="3628571">
                  <a:extLst>
                    <a:ext uri="{9D8B030D-6E8A-4147-A177-3AD203B41FA5}">
                      <a16:colId xmlns:a16="http://schemas.microsoft.com/office/drawing/2014/main" val="2760849599"/>
                    </a:ext>
                  </a:extLst>
                </a:gridCol>
              </a:tblGrid>
              <a:tr h="1583656">
                <a:tc>
                  <a:txBody>
                    <a:bodyPr/>
                    <a:lstStyle/>
                    <a:p>
                      <a:pPr algn="ctr"/>
                      <a:r>
                        <a:rPr lang="en-US" dirty="0"/>
                        <a:t>Inpatient</a:t>
                      </a:r>
                    </a:p>
                  </a:txBody>
                  <a:tcPr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EEAB0"/>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patients currently “Inpatient” in the Report: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EEAB0"/>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patients currently “Inpatient” on the Report and all SOEs for that patient: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EEAB0"/>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patients “Recently Discharged” and all SOEs for that patient: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EEAB0"/>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931326426"/>
                  </a:ext>
                </a:extLst>
              </a:tr>
              <a:tr h="0">
                <a:tc>
                  <a:txBody>
                    <a:bodyPr/>
                    <a:lstStyle/>
                    <a:p>
                      <a:pPr algn="ctr"/>
                      <a:endParaRPr lang="en-US" sz="800" dirty="0"/>
                    </a:p>
                  </a:txBody>
                  <a:tcPr vert="vert27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34337"/>
                  </a:ext>
                </a:extLst>
              </a:tr>
              <a:tr h="1583656">
                <a:tc>
                  <a:txBody>
                    <a:bodyPr/>
                    <a:lstStyle/>
                    <a:p>
                      <a:pPr algn="ctr"/>
                      <a:r>
                        <a:rPr lang="en-US" dirty="0"/>
                        <a:t>UTR</a:t>
                      </a:r>
                    </a:p>
                  </a:txBody>
                  <a:tcPr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AC2EC"/>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“Unable to Reach” patients in the Report: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AC2EC"/>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“Unable to Reach” patients that are New UTR: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AC2EC"/>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patients currently in a Disease Management Program and UTR: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AC2EC"/>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patients currently in a CM Program and UTR: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AC2EC"/>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patients currently in a Maternity Management Program and UTR: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AC2EC"/>
                    </a:solidFill>
                  </a:tcPr>
                </a:tc>
                <a:extLst>
                  <a:ext uri="{0D108BD9-81ED-4DB2-BD59-A6C34878D82A}">
                    <a16:rowId xmlns:a16="http://schemas.microsoft.com/office/drawing/2014/main" val="2714789898"/>
                  </a:ext>
                </a:extLst>
              </a:tr>
              <a:tr h="226865">
                <a:tc>
                  <a:txBody>
                    <a:bodyPr/>
                    <a:lstStyle/>
                    <a:p>
                      <a:pPr algn="ctr"/>
                      <a:endParaRPr lang="en-US" sz="800" dirty="0"/>
                    </a:p>
                  </a:txBody>
                  <a:tcPr vert="vert27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8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141784853"/>
                  </a:ext>
                </a:extLst>
              </a:tr>
              <a:tr h="1583656">
                <a:tc>
                  <a:txBody>
                    <a:bodyPr/>
                    <a:lstStyle/>
                    <a:p>
                      <a:pPr algn="ctr"/>
                      <a:r>
                        <a:rPr lang="en-US" dirty="0"/>
                        <a:t>Decline</a:t>
                      </a:r>
                    </a:p>
                  </a:txBody>
                  <a:tcPr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D9A9"/>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l"/>
                      <a:r>
                        <a:rPr lang="en-US" sz="1600" dirty="0"/>
                        <a:t>To identify “Decline” patients in the Report: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D9A9"/>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mn-lt"/>
                          <a:ea typeface="+mn-ea"/>
                          <a:cs typeface="+mn-cs"/>
                          <a:sym typeface="Roboto"/>
                        </a:rPr>
                        <a:t>To identify patients currently in a Disease Management Program and Decline:</a:t>
                      </a:r>
                    </a:p>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D9A9"/>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mn-lt"/>
                          <a:ea typeface="+mn-ea"/>
                          <a:cs typeface="+mn-cs"/>
                          <a:sym typeface="Roboto"/>
                        </a:rPr>
                        <a:t>To identify patients currently in a CM Program and Decline:</a:t>
                      </a:r>
                    </a:p>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D9A9"/>
                    </a:solidFill>
                  </a:tcPr>
                </a:tc>
                <a:tc>
                  <a:txBody>
                    <a:bodyPr/>
                    <a:lstStyle/>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mn-lt"/>
                          <a:ea typeface="+mn-ea"/>
                          <a:cs typeface="+mn-cs"/>
                          <a:sym typeface="Roboto"/>
                        </a:rPr>
                        <a:t>To identify patients currently in a Maternity Management Program and Decline:</a:t>
                      </a:r>
                    </a:p>
                    <a:p>
                      <a:pPr algn="l"/>
                      <a:endParaRPr lang="en-US"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D9A9"/>
                    </a:solidFill>
                  </a:tcPr>
                </a:tc>
                <a:tc>
                  <a:txBody>
                    <a:bodyPr/>
                    <a:lstStyle/>
                    <a:p>
                      <a:endParaRPr lang="en-US" sz="1600" dirty="0"/>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tc>
                  <a:txBody>
                    <a:bodyPr/>
                    <a:lstStyle/>
                    <a:p>
                      <a:endParaRPr lang="en-US" sz="16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914703363"/>
                  </a:ext>
                </a:extLst>
              </a:tr>
            </a:tbl>
          </a:graphicData>
        </a:graphic>
      </p:graphicFrame>
      <p:sp>
        <p:nvSpPr>
          <p:cNvPr id="26" name="TextBox 25">
            <a:extLst>
              <a:ext uri="{FF2B5EF4-FFF2-40B4-BE49-F238E27FC236}">
                <a16:creationId xmlns:a16="http://schemas.microsoft.com/office/drawing/2014/main" id="{A58C2EEF-E7FD-4DFC-8A90-17ABC8A206BF}"/>
              </a:ext>
            </a:extLst>
          </p:cNvPr>
          <p:cNvSpPr txBox="1"/>
          <p:nvPr/>
        </p:nvSpPr>
        <p:spPr>
          <a:xfrm>
            <a:off x="4571998" y="5306408"/>
            <a:ext cx="1821543" cy="64008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Inpatient</a:t>
            </a:r>
          </a:p>
        </p:txBody>
      </p:sp>
      <p:sp>
        <p:nvSpPr>
          <p:cNvPr id="27" name="TextBox 26">
            <a:extLst>
              <a:ext uri="{FF2B5EF4-FFF2-40B4-BE49-F238E27FC236}">
                <a16:creationId xmlns:a16="http://schemas.microsoft.com/office/drawing/2014/main" id="{CC96D384-7D84-457F-A0A4-227DD08AF1E7}"/>
              </a:ext>
            </a:extLst>
          </p:cNvPr>
          <p:cNvSpPr txBox="1"/>
          <p:nvPr/>
        </p:nvSpPr>
        <p:spPr>
          <a:xfrm>
            <a:off x="8349344" y="5306408"/>
            <a:ext cx="2235198" cy="65659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All SOEs for Active Inpatients</a:t>
            </a:r>
          </a:p>
        </p:txBody>
      </p:sp>
      <p:sp>
        <p:nvSpPr>
          <p:cNvPr id="28" name="TextBox 27">
            <a:extLst>
              <a:ext uri="{FF2B5EF4-FFF2-40B4-BE49-F238E27FC236}">
                <a16:creationId xmlns:a16="http://schemas.microsoft.com/office/drawing/2014/main" id="{BFC15242-3940-4CC1-9F53-C50244E6583D}"/>
              </a:ext>
            </a:extLst>
          </p:cNvPr>
          <p:cNvSpPr txBox="1"/>
          <p:nvPr/>
        </p:nvSpPr>
        <p:spPr>
          <a:xfrm>
            <a:off x="12866915" y="5304850"/>
            <a:ext cx="2119084" cy="65659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All SOEs for Recently Discharged </a:t>
            </a:r>
          </a:p>
        </p:txBody>
      </p:sp>
      <p:sp>
        <p:nvSpPr>
          <p:cNvPr id="29" name="TextBox 28">
            <a:extLst>
              <a:ext uri="{FF2B5EF4-FFF2-40B4-BE49-F238E27FC236}">
                <a16:creationId xmlns:a16="http://schemas.microsoft.com/office/drawing/2014/main" id="{FA3697DC-B314-4A48-A454-C4ED40B0DEF5}"/>
              </a:ext>
            </a:extLst>
          </p:cNvPr>
          <p:cNvSpPr txBox="1"/>
          <p:nvPr/>
        </p:nvSpPr>
        <p:spPr>
          <a:xfrm>
            <a:off x="3976911" y="6866527"/>
            <a:ext cx="2416631" cy="91440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All Unable to Reach</a:t>
            </a:r>
          </a:p>
        </p:txBody>
      </p:sp>
      <p:sp>
        <p:nvSpPr>
          <p:cNvPr id="30" name="TextBox 29">
            <a:extLst>
              <a:ext uri="{FF2B5EF4-FFF2-40B4-BE49-F238E27FC236}">
                <a16:creationId xmlns:a16="http://schemas.microsoft.com/office/drawing/2014/main" id="{B8247ED5-B6DE-431F-B908-52A150753B53}"/>
              </a:ext>
            </a:extLst>
          </p:cNvPr>
          <p:cNvSpPr txBox="1"/>
          <p:nvPr/>
        </p:nvSpPr>
        <p:spPr>
          <a:xfrm>
            <a:off x="8124561" y="8944460"/>
            <a:ext cx="2416631" cy="65659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Disease Management &amp; Decline Cases</a:t>
            </a:r>
          </a:p>
        </p:txBody>
      </p:sp>
      <p:sp>
        <p:nvSpPr>
          <p:cNvPr id="31" name="TextBox 30">
            <a:extLst>
              <a:ext uri="{FF2B5EF4-FFF2-40B4-BE49-F238E27FC236}">
                <a16:creationId xmlns:a16="http://schemas.microsoft.com/office/drawing/2014/main" id="{3B87A47E-1F44-4B66-B783-116E871F0F15}"/>
              </a:ext>
            </a:extLst>
          </p:cNvPr>
          <p:cNvSpPr txBox="1"/>
          <p:nvPr/>
        </p:nvSpPr>
        <p:spPr>
          <a:xfrm>
            <a:off x="12555046" y="8960970"/>
            <a:ext cx="2416631" cy="64008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CM &amp; Decline Cases</a:t>
            </a:r>
          </a:p>
        </p:txBody>
      </p:sp>
      <p:sp>
        <p:nvSpPr>
          <p:cNvPr id="32" name="TextBox 31">
            <a:extLst>
              <a:ext uri="{FF2B5EF4-FFF2-40B4-BE49-F238E27FC236}">
                <a16:creationId xmlns:a16="http://schemas.microsoft.com/office/drawing/2014/main" id="{13C3E39E-73FF-4D9D-95DC-7344AE1498AB}"/>
              </a:ext>
            </a:extLst>
          </p:cNvPr>
          <p:cNvSpPr txBox="1"/>
          <p:nvPr/>
        </p:nvSpPr>
        <p:spPr>
          <a:xfrm>
            <a:off x="16533424" y="8945981"/>
            <a:ext cx="2416631" cy="65659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Maternity Management &amp; Decline Cases</a:t>
            </a:r>
          </a:p>
        </p:txBody>
      </p:sp>
      <p:sp>
        <p:nvSpPr>
          <p:cNvPr id="33" name="TextBox 32">
            <a:extLst>
              <a:ext uri="{FF2B5EF4-FFF2-40B4-BE49-F238E27FC236}">
                <a16:creationId xmlns:a16="http://schemas.microsoft.com/office/drawing/2014/main" id="{5D31D96C-D095-4A43-BE3E-ED4B6BB6C7C5}"/>
              </a:ext>
            </a:extLst>
          </p:cNvPr>
          <p:cNvSpPr txBox="1"/>
          <p:nvPr/>
        </p:nvSpPr>
        <p:spPr>
          <a:xfrm>
            <a:off x="8167911" y="6882665"/>
            <a:ext cx="2416631" cy="91440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New UTR Cases</a:t>
            </a:r>
          </a:p>
        </p:txBody>
      </p:sp>
      <p:sp>
        <p:nvSpPr>
          <p:cNvPr id="34" name="TextBox 33">
            <a:extLst>
              <a:ext uri="{FF2B5EF4-FFF2-40B4-BE49-F238E27FC236}">
                <a16:creationId xmlns:a16="http://schemas.microsoft.com/office/drawing/2014/main" id="{D0408FA4-BBA3-4DBB-9FD7-6E04A6674574}"/>
              </a:ext>
            </a:extLst>
          </p:cNvPr>
          <p:cNvSpPr txBox="1"/>
          <p:nvPr/>
        </p:nvSpPr>
        <p:spPr>
          <a:xfrm>
            <a:off x="12555046" y="6858548"/>
            <a:ext cx="2416631" cy="91440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Disease Management &amp; UTR Cases</a:t>
            </a:r>
          </a:p>
        </p:txBody>
      </p:sp>
      <p:sp>
        <p:nvSpPr>
          <p:cNvPr id="35" name="TextBox 34">
            <a:extLst>
              <a:ext uri="{FF2B5EF4-FFF2-40B4-BE49-F238E27FC236}">
                <a16:creationId xmlns:a16="http://schemas.microsoft.com/office/drawing/2014/main" id="{20F7366B-4803-4D3C-B27D-12BA3B2F5880}"/>
              </a:ext>
            </a:extLst>
          </p:cNvPr>
          <p:cNvSpPr txBox="1"/>
          <p:nvPr/>
        </p:nvSpPr>
        <p:spPr>
          <a:xfrm>
            <a:off x="16533424" y="6858548"/>
            <a:ext cx="2416631" cy="91440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CM &amp; UTR Cases</a:t>
            </a:r>
          </a:p>
        </p:txBody>
      </p:sp>
      <p:sp>
        <p:nvSpPr>
          <p:cNvPr id="43" name="TextBox 42">
            <a:extLst>
              <a:ext uri="{FF2B5EF4-FFF2-40B4-BE49-F238E27FC236}">
                <a16:creationId xmlns:a16="http://schemas.microsoft.com/office/drawing/2014/main" id="{4D3626D5-6ABA-4532-9376-34EDF3F4E444}"/>
              </a:ext>
            </a:extLst>
          </p:cNvPr>
          <p:cNvSpPr txBox="1"/>
          <p:nvPr/>
        </p:nvSpPr>
        <p:spPr>
          <a:xfrm>
            <a:off x="20590300" y="6866527"/>
            <a:ext cx="2416631" cy="91440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Maternity Management &amp; UTR Cases</a:t>
            </a:r>
          </a:p>
        </p:txBody>
      </p:sp>
      <p:sp>
        <p:nvSpPr>
          <p:cNvPr id="44" name="TextBox 43">
            <a:extLst>
              <a:ext uri="{FF2B5EF4-FFF2-40B4-BE49-F238E27FC236}">
                <a16:creationId xmlns:a16="http://schemas.microsoft.com/office/drawing/2014/main" id="{BCF7AD8D-46D1-47D9-9E3C-ECCB3FDE3012}"/>
              </a:ext>
            </a:extLst>
          </p:cNvPr>
          <p:cNvSpPr txBox="1"/>
          <p:nvPr/>
        </p:nvSpPr>
        <p:spPr>
          <a:xfrm>
            <a:off x="3965849" y="8960970"/>
            <a:ext cx="2416631" cy="640080"/>
          </a:xfrm>
          <a:prstGeom prst="rect">
            <a:avLst/>
          </a:prstGeom>
          <a:solidFill>
            <a:schemeClr val="bg1">
              <a:lumMod val="95000"/>
            </a:schemeClr>
          </a:solidFill>
          <a:ln w="12700" cap="flat">
            <a:no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9E47"/>
                </a:solidFill>
                <a:effectLst/>
                <a:uFillTx/>
                <a:latin typeface="Calibri" panose="020F0502020204030204" pitchFamily="34" charset="0"/>
                <a:cs typeface="Calibri" panose="020F0502020204030204" pitchFamily="34" charset="0"/>
                <a:sym typeface="Helvetica Neue"/>
              </a:rPr>
              <a:t>All Decline</a:t>
            </a:r>
          </a:p>
        </p:txBody>
      </p:sp>
    </p:spTree>
    <p:extLst>
      <p:ext uri="{BB962C8B-B14F-4D97-AF65-F5344CB8AC3E}">
        <p14:creationId xmlns:p14="http://schemas.microsoft.com/office/powerpoint/2010/main" val="386812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6DAA7782-9CF1-48A1-8B4A-C446BE557006}"/>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Daily Medical Management report: </a:t>
            </a:r>
            <a:r>
              <a:rPr kumimoji="0" lang="en-US" sz="5400" b="0" i="0" u="none" strike="noStrike" kern="0" cap="none" spc="0" normalizeH="0" baseline="0" noProof="0" dirty="0">
                <a:ln>
                  <a:noFill/>
                </a:ln>
                <a:solidFill>
                  <a:schemeClr val="accent1"/>
                </a:solidFill>
                <a:effectLst/>
                <a:uLnTx/>
                <a:uFillTx/>
                <a:latin typeface="Century Gothic" panose="020B0502020202020204" pitchFamily="34" charset="0"/>
                <a:sym typeface="Helvetica Neue"/>
              </a:rPr>
              <a:t>Samples</a:t>
            </a:r>
          </a:p>
        </p:txBody>
      </p:sp>
      <p:sp>
        <p:nvSpPr>
          <p:cNvPr id="4" name="Rectangle 3">
            <a:extLst>
              <a:ext uri="{FF2B5EF4-FFF2-40B4-BE49-F238E27FC236}">
                <a16:creationId xmlns:a16="http://schemas.microsoft.com/office/drawing/2014/main" id="{0237F78F-50CD-46B5-A7BD-D00683F1F262}"/>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5" name="Group 4">
            <a:extLst>
              <a:ext uri="{FF2B5EF4-FFF2-40B4-BE49-F238E27FC236}">
                <a16:creationId xmlns:a16="http://schemas.microsoft.com/office/drawing/2014/main" id="{3779CC31-1771-4FAC-AAE4-486E1582C59F}"/>
              </a:ext>
            </a:extLst>
          </p:cNvPr>
          <p:cNvGrpSpPr/>
          <p:nvPr/>
        </p:nvGrpSpPr>
        <p:grpSpPr>
          <a:xfrm flipH="1">
            <a:off x="22663948" y="0"/>
            <a:ext cx="1749745" cy="412750"/>
            <a:chOff x="20958760" y="583660"/>
            <a:chExt cx="1749745" cy="412750"/>
          </a:xfrm>
        </p:grpSpPr>
        <p:sp>
          <p:nvSpPr>
            <p:cNvPr id="6" name="Square">
              <a:extLst>
                <a:ext uri="{FF2B5EF4-FFF2-40B4-BE49-F238E27FC236}">
                  <a16:creationId xmlns:a16="http://schemas.microsoft.com/office/drawing/2014/main" id="{34CD8276-0963-4906-87B7-F40D2ED8F646}"/>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7" name="Group 6">
              <a:extLst>
                <a:ext uri="{FF2B5EF4-FFF2-40B4-BE49-F238E27FC236}">
                  <a16:creationId xmlns:a16="http://schemas.microsoft.com/office/drawing/2014/main" id="{13154756-1E03-40B7-999C-4997DE315CF8}"/>
                </a:ext>
              </a:extLst>
            </p:cNvPr>
            <p:cNvGrpSpPr/>
            <p:nvPr/>
          </p:nvGrpSpPr>
          <p:grpSpPr>
            <a:xfrm>
              <a:off x="21739810" y="583660"/>
              <a:ext cx="968695" cy="400050"/>
              <a:chOff x="2430330" y="-12700"/>
              <a:chExt cx="968695" cy="400050"/>
            </a:xfrm>
          </p:grpSpPr>
          <p:sp>
            <p:nvSpPr>
              <p:cNvPr id="8" name="Square">
                <a:extLst>
                  <a:ext uri="{FF2B5EF4-FFF2-40B4-BE49-F238E27FC236}">
                    <a16:creationId xmlns:a16="http://schemas.microsoft.com/office/drawing/2014/main" id="{17562149-47E5-426C-83FE-C369AB5762EB}"/>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9" name="Square">
                <a:extLst>
                  <a:ext uri="{FF2B5EF4-FFF2-40B4-BE49-F238E27FC236}">
                    <a16:creationId xmlns:a16="http://schemas.microsoft.com/office/drawing/2014/main" id="{67266726-7C2D-421C-83DA-8420D4A16B46}"/>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10" name="Square">
                <a:extLst>
                  <a:ext uri="{FF2B5EF4-FFF2-40B4-BE49-F238E27FC236}">
                    <a16:creationId xmlns:a16="http://schemas.microsoft.com/office/drawing/2014/main" id="{08CE7D66-2ED0-4589-90AB-F14217DEEE54}"/>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11" name="Square">
                <a:extLst>
                  <a:ext uri="{FF2B5EF4-FFF2-40B4-BE49-F238E27FC236}">
                    <a16:creationId xmlns:a16="http://schemas.microsoft.com/office/drawing/2014/main" id="{1F86C328-E20E-426F-AF38-19DDF7BF6669}"/>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17" name="TextBox 16">
            <a:extLst>
              <a:ext uri="{FF2B5EF4-FFF2-40B4-BE49-F238E27FC236}">
                <a16:creationId xmlns:a16="http://schemas.microsoft.com/office/drawing/2014/main" id="{3C34C5A8-8D18-41F9-944A-DF2A89120D61}"/>
              </a:ext>
            </a:extLst>
          </p:cNvPr>
          <p:cNvSpPr txBox="1"/>
          <p:nvPr/>
        </p:nvSpPr>
        <p:spPr>
          <a:xfrm>
            <a:off x="3256706" y="9116008"/>
            <a:ext cx="1780902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a:pPr>
            <a:r>
              <a:rPr lang="en-US" sz="4000" b="0" dirty="0">
                <a:latin typeface="Century Gothic"/>
              </a:rPr>
              <a:t>You </a:t>
            </a:r>
            <a:r>
              <a:rPr kumimoji="0" lang="en-US" sz="4000" b="0" i="0" u="none" strike="noStrike" kern="0" cap="none" spc="0" normalizeH="0" baseline="0" noProof="0" dirty="0">
                <a:ln>
                  <a:noFill/>
                </a:ln>
                <a:solidFill>
                  <a:srgbClr val="000000"/>
                </a:solidFill>
                <a:effectLst/>
                <a:uLnTx/>
                <a:uFillTx/>
                <a:latin typeface="Century Gothic"/>
                <a:sym typeface="Helvetica Neue"/>
              </a:rPr>
              <a:t>will have the opportunity to intervene and encourage participation in Care Management on a daily basis</a:t>
            </a:r>
            <a:r>
              <a:rPr kumimoji="0" lang="en-US" sz="4000" b="0" i="0" u="none" strike="noStrike" cap="none" spc="0" normalizeH="0" baseline="0" dirty="0">
                <a:ln>
                  <a:noFill/>
                </a:ln>
                <a:solidFill>
                  <a:schemeClr val="tx1"/>
                </a:solidFill>
                <a:effectLst/>
                <a:uFillTx/>
                <a:latin typeface="+mn-lt"/>
                <a:ea typeface="Helvetica Neue"/>
                <a:cs typeface="Helvetica Neue"/>
                <a:sym typeface="Helvetica Neue"/>
              </a:rPr>
              <a:t>.</a:t>
            </a:r>
          </a:p>
        </p:txBody>
      </p:sp>
      <p:graphicFrame>
        <p:nvGraphicFramePr>
          <p:cNvPr id="12" name="Table 11">
            <a:extLst>
              <a:ext uri="{FF2B5EF4-FFF2-40B4-BE49-F238E27FC236}">
                <a16:creationId xmlns:a16="http://schemas.microsoft.com/office/drawing/2014/main" id="{ADD30041-6898-494B-A837-C8808ABDA999}"/>
              </a:ext>
            </a:extLst>
          </p:cNvPr>
          <p:cNvGraphicFramePr>
            <a:graphicFrameLocks noGrp="1"/>
          </p:cNvGraphicFramePr>
          <p:nvPr>
            <p:extLst>
              <p:ext uri="{D42A27DB-BD31-4B8C-83A1-F6EECF244321}">
                <p14:modId xmlns:p14="http://schemas.microsoft.com/office/powerpoint/2010/main" val="3019023524"/>
              </p:ext>
            </p:extLst>
          </p:nvPr>
        </p:nvGraphicFramePr>
        <p:xfrm>
          <a:off x="1298566" y="3980330"/>
          <a:ext cx="21866234" cy="3269356"/>
        </p:xfrm>
        <a:graphic>
          <a:graphicData uri="http://schemas.openxmlformats.org/drawingml/2006/table">
            <a:tbl>
              <a:tblPr/>
              <a:tblGrid>
                <a:gridCol w="2215599">
                  <a:extLst>
                    <a:ext uri="{9D8B030D-6E8A-4147-A177-3AD203B41FA5}">
                      <a16:colId xmlns:a16="http://schemas.microsoft.com/office/drawing/2014/main" val="4204866310"/>
                    </a:ext>
                  </a:extLst>
                </a:gridCol>
                <a:gridCol w="2205317">
                  <a:extLst>
                    <a:ext uri="{9D8B030D-6E8A-4147-A177-3AD203B41FA5}">
                      <a16:colId xmlns:a16="http://schemas.microsoft.com/office/drawing/2014/main" val="2292692839"/>
                    </a:ext>
                  </a:extLst>
                </a:gridCol>
                <a:gridCol w="2904565">
                  <a:extLst>
                    <a:ext uri="{9D8B030D-6E8A-4147-A177-3AD203B41FA5}">
                      <a16:colId xmlns:a16="http://schemas.microsoft.com/office/drawing/2014/main" val="25682380"/>
                    </a:ext>
                  </a:extLst>
                </a:gridCol>
                <a:gridCol w="1882588">
                  <a:extLst>
                    <a:ext uri="{9D8B030D-6E8A-4147-A177-3AD203B41FA5}">
                      <a16:colId xmlns:a16="http://schemas.microsoft.com/office/drawing/2014/main" val="613112294"/>
                    </a:ext>
                  </a:extLst>
                </a:gridCol>
                <a:gridCol w="2779059">
                  <a:extLst>
                    <a:ext uri="{9D8B030D-6E8A-4147-A177-3AD203B41FA5}">
                      <a16:colId xmlns:a16="http://schemas.microsoft.com/office/drawing/2014/main" val="1512604155"/>
                    </a:ext>
                  </a:extLst>
                </a:gridCol>
                <a:gridCol w="4500282">
                  <a:extLst>
                    <a:ext uri="{9D8B030D-6E8A-4147-A177-3AD203B41FA5}">
                      <a16:colId xmlns:a16="http://schemas.microsoft.com/office/drawing/2014/main" val="3199491095"/>
                    </a:ext>
                  </a:extLst>
                </a:gridCol>
                <a:gridCol w="5378824">
                  <a:extLst>
                    <a:ext uri="{9D8B030D-6E8A-4147-A177-3AD203B41FA5}">
                      <a16:colId xmlns:a16="http://schemas.microsoft.com/office/drawing/2014/main" val="3701046068"/>
                    </a:ext>
                  </a:extLst>
                </a:gridCol>
              </a:tblGrid>
              <a:tr h="789037">
                <a:tc>
                  <a:txBody>
                    <a:bodyPr/>
                    <a:lstStyle/>
                    <a:p>
                      <a:pPr algn="l" fontAlgn="b"/>
                      <a:r>
                        <a:rPr lang="en-US" sz="2600" b="0" i="0" u="none" strike="noStrike" dirty="0">
                          <a:solidFill>
                            <a:srgbClr val="000000"/>
                          </a:solidFill>
                          <a:effectLst/>
                          <a:latin typeface="+mn-lt"/>
                        </a:rPr>
                        <a:t>Last Name</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600" b="0" i="0" u="none" strike="noStrike" dirty="0">
                          <a:solidFill>
                            <a:srgbClr val="000000"/>
                          </a:solidFill>
                          <a:effectLst/>
                          <a:latin typeface="+mn-lt"/>
                        </a:rPr>
                        <a:t>First Name</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600" b="0" i="0" u="none" strike="noStrike" dirty="0">
                          <a:solidFill>
                            <a:srgbClr val="000000"/>
                          </a:solidFill>
                          <a:effectLst/>
                          <a:latin typeface="+mn-lt"/>
                        </a:rPr>
                        <a:t>Provider Name</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600" b="0" i="0" u="none" strike="noStrike">
                          <a:solidFill>
                            <a:srgbClr val="000000"/>
                          </a:solidFill>
                          <a:effectLst/>
                          <a:latin typeface="+mn-lt"/>
                        </a:rPr>
                        <a:t>Product</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600" b="0" i="0" u="none" strike="noStrike">
                          <a:solidFill>
                            <a:srgbClr val="000000"/>
                          </a:solidFill>
                          <a:effectLst/>
                          <a:latin typeface="+mn-lt"/>
                        </a:rPr>
                        <a:t>Status Reason</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600" b="0" i="0" u="none" strike="noStrike" dirty="0">
                          <a:solidFill>
                            <a:srgbClr val="000000"/>
                          </a:solidFill>
                          <a:effectLst/>
                          <a:latin typeface="+mn-lt"/>
                        </a:rPr>
                        <a:t>Principle Diagnosis Code</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600" b="0" i="0" u="none" strike="noStrike" dirty="0">
                          <a:solidFill>
                            <a:srgbClr val="000000"/>
                          </a:solidFill>
                          <a:effectLst/>
                          <a:latin typeface="+mn-lt"/>
                        </a:rPr>
                        <a:t>Principle Diagnosis Description</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39484301"/>
                  </a:ext>
                </a:extLst>
              </a:tr>
              <a:tr h="1044316">
                <a:tc>
                  <a:txBody>
                    <a:bodyPr/>
                    <a:lstStyle/>
                    <a:p>
                      <a:pPr algn="l" fontAlgn="b"/>
                      <a:r>
                        <a:rPr lang="en-US" sz="2400" b="0" i="0" u="none" strike="noStrike">
                          <a:solidFill>
                            <a:srgbClr val="000000"/>
                          </a:solidFill>
                          <a:effectLst/>
                          <a:latin typeface="+mn-lt"/>
                        </a:rPr>
                        <a:t>DOE</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JANE</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JONES, SALLY</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UR</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DECLINED</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C92.92</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MYELOID LEUKEMIA</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679121"/>
                  </a:ext>
                </a:extLst>
              </a:tr>
              <a:tr h="1044316">
                <a:tc>
                  <a:txBody>
                    <a:bodyPr/>
                    <a:lstStyle/>
                    <a:p>
                      <a:pPr algn="l" fontAlgn="b"/>
                      <a:r>
                        <a:rPr lang="en-US" sz="2400" b="0" i="0" u="none" strike="noStrike">
                          <a:solidFill>
                            <a:srgbClr val="000000"/>
                          </a:solidFill>
                          <a:effectLst/>
                          <a:latin typeface="+mn-lt"/>
                        </a:rPr>
                        <a:t>SMITH</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BARBARA</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SMART, BILL</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UR</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UNABLE TO CONTACT</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F33.1</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MAJOR DEPRESSIVE DISORDER</a:t>
                      </a:r>
                    </a:p>
                  </a:txBody>
                  <a:tcPr marL="182880" marR="274320" marT="274320" marB="2743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068674"/>
                  </a:ext>
                </a:extLst>
              </a:tr>
            </a:tbl>
          </a:graphicData>
        </a:graphic>
      </p:graphicFrame>
    </p:spTree>
    <p:extLst>
      <p:ext uri="{BB962C8B-B14F-4D97-AF65-F5344CB8AC3E}">
        <p14:creationId xmlns:p14="http://schemas.microsoft.com/office/powerpoint/2010/main" val="16042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Patient Profile report</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11" name="TextBox 10">
            <a:extLst>
              <a:ext uri="{FF2B5EF4-FFF2-40B4-BE49-F238E27FC236}">
                <a16:creationId xmlns:a16="http://schemas.microsoft.com/office/drawing/2014/main" id="{B93C9725-954B-43F2-8C80-011B5AA44642}"/>
              </a:ext>
            </a:extLst>
          </p:cNvPr>
          <p:cNvSpPr txBox="1"/>
          <p:nvPr/>
        </p:nvSpPr>
        <p:spPr>
          <a:xfrm>
            <a:off x="985241" y="2025840"/>
            <a:ext cx="21358538" cy="10156627"/>
          </a:xfrm>
          <a:prstGeom prst="rect">
            <a:avLst/>
          </a:prstGeom>
          <a:noFill/>
        </p:spPr>
        <p:txBody>
          <a:bodyPr wrap="square" rtlCol="0">
            <a:spAutoFit/>
          </a:bodyPr>
          <a:lstStyle/>
          <a:p>
            <a:pPr algn="l" defTabSz="457200" hangingPunct="1">
              <a:spcAft>
                <a:spcPts val="600"/>
              </a:spcAft>
              <a:buClr>
                <a:srgbClr val="E5A913"/>
              </a:buClr>
            </a:pPr>
            <a:r>
              <a:rPr lang="en-US" sz="4400" kern="1200" dirty="0">
                <a:latin typeface="+mn-lt"/>
                <a:ea typeface="+mn-ea"/>
                <a:cs typeface="+mn-cs"/>
              </a:rPr>
              <a:t>What is it?</a:t>
            </a:r>
          </a:p>
          <a:p>
            <a:pPr algn="l" defTabSz="457200" hangingPunct="1">
              <a:spcAft>
                <a:spcPts val="3000"/>
              </a:spcAft>
              <a:buClr>
                <a:srgbClr val="E5A913"/>
              </a:buClr>
            </a:pPr>
            <a:r>
              <a:rPr lang="en-US" sz="4000" b="0" kern="1200" dirty="0">
                <a:latin typeface="+mn-lt"/>
                <a:ea typeface="+mn-ea"/>
                <a:cs typeface="+mn-cs"/>
              </a:rPr>
              <a:t>Provides a snapshot of members with chronic health conditions, their participation level in Care Management, plus a summary of medical and Rx claims spend, including ER visits.</a:t>
            </a:r>
          </a:p>
          <a:p>
            <a:pPr algn="l" defTabSz="457200" hangingPunct="1">
              <a:spcAft>
                <a:spcPts val="600"/>
              </a:spcAft>
              <a:buClr>
                <a:srgbClr val="E5A913"/>
              </a:buClr>
            </a:pPr>
            <a:r>
              <a:rPr lang="en-US" sz="4000" kern="1200" dirty="0">
                <a:solidFill>
                  <a:schemeClr val="accent1"/>
                </a:solidFill>
                <a:latin typeface="+mn-lt"/>
                <a:ea typeface="+mn-ea"/>
                <a:cs typeface="+mn-cs"/>
              </a:rPr>
              <a:t>Use</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Identify members with chronic conditions</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Drive more desirable behaviors, like PCP visits over ER visits</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Encourages collaborative discussions between the PCP and the member </a:t>
            </a:r>
          </a:p>
          <a:p>
            <a:pPr marL="571500" lvl="1" indent="-571500" algn="l" defTabSz="457200" hangingPunct="1">
              <a:spcAft>
                <a:spcPts val="3000"/>
              </a:spcAft>
              <a:buClr>
                <a:schemeClr val="accent1"/>
              </a:buClr>
              <a:buFont typeface="Courier New" panose="02070309020205020404" pitchFamily="49" charset="0"/>
              <a:buChar char="o"/>
            </a:pPr>
            <a:r>
              <a:rPr lang="en-US" sz="4000" b="0" kern="1200" dirty="0">
                <a:latin typeface="+mn-lt"/>
                <a:ea typeface="+mn-ea"/>
                <a:cs typeface="+mn-cs"/>
              </a:rPr>
              <a:t>Improves communications </a:t>
            </a:r>
          </a:p>
          <a:p>
            <a:pPr algn="l" defTabSz="457200" hangingPunct="1">
              <a:spcAft>
                <a:spcPts val="600"/>
              </a:spcAft>
              <a:buClr>
                <a:schemeClr val="accent1"/>
              </a:buClr>
            </a:pPr>
            <a:r>
              <a:rPr lang="en-US" sz="4000" kern="1200" dirty="0">
                <a:solidFill>
                  <a:schemeClr val="accent1"/>
                </a:solidFill>
                <a:latin typeface="+mn-lt"/>
                <a:ea typeface="+mn-ea"/>
                <a:cs typeface="+mn-cs"/>
              </a:rPr>
              <a:t>Value</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Encourages members to engage in an appropriate level of care</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Encourages the use of Care Management programs</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Lowers total cost of care for the plan by focusing on the high cost associated with chronic conditions</a:t>
            </a:r>
            <a:endParaRPr lang="en-US" sz="4000" kern="1200" dirty="0">
              <a:solidFill>
                <a:srgbClr val="7E7E7E"/>
              </a:solidFill>
              <a:latin typeface="+mn-lt"/>
              <a:ea typeface="+mn-ea"/>
              <a:cs typeface="+mn-cs"/>
            </a:endParaRPr>
          </a:p>
        </p:txBody>
      </p:sp>
    </p:spTree>
    <p:extLst>
      <p:ext uri="{BB962C8B-B14F-4D97-AF65-F5344CB8AC3E}">
        <p14:creationId xmlns:p14="http://schemas.microsoft.com/office/powerpoint/2010/main" val="128680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A282FD-3282-4B0C-9679-D1ED4D50A759}"/>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Patient Profile report: </a:t>
            </a:r>
            <a:r>
              <a:rPr kumimoji="0" lang="en-US" sz="5400" b="0" i="0" u="none" strike="noStrike" kern="0" cap="none" spc="0" normalizeH="0" baseline="0" noProof="0" dirty="0">
                <a:ln>
                  <a:noFill/>
                </a:ln>
                <a:solidFill>
                  <a:schemeClr val="accent1"/>
                </a:solidFill>
                <a:effectLst/>
                <a:uLnTx/>
                <a:uFillTx/>
                <a:latin typeface="Century Gothic" panose="020B0502020202020204" pitchFamily="34" charset="0"/>
                <a:sym typeface="Helvetica Neue"/>
              </a:rPr>
              <a:t>Samples</a:t>
            </a:r>
          </a:p>
        </p:txBody>
      </p:sp>
      <p:sp>
        <p:nvSpPr>
          <p:cNvPr id="3" name="Rectangle 2">
            <a:extLst>
              <a:ext uri="{FF2B5EF4-FFF2-40B4-BE49-F238E27FC236}">
                <a16:creationId xmlns:a16="http://schemas.microsoft.com/office/drawing/2014/main" id="{2DCA2639-EFF9-4A42-B3E6-311EF510EB6A}"/>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4" name="Group 3">
            <a:extLst>
              <a:ext uri="{FF2B5EF4-FFF2-40B4-BE49-F238E27FC236}">
                <a16:creationId xmlns:a16="http://schemas.microsoft.com/office/drawing/2014/main" id="{C50735A8-3884-469F-9588-E18882BC0776}"/>
              </a:ext>
            </a:extLst>
          </p:cNvPr>
          <p:cNvGrpSpPr/>
          <p:nvPr/>
        </p:nvGrpSpPr>
        <p:grpSpPr>
          <a:xfrm flipH="1">
            <a:off x="22663948" y="0"/>
            <a:ext cx="1749745" cy="412750"/>
            <a:chOff x="20958760" y="583660"/>
            <a:chExt cx="1749745" cy="412750"/>
          </a:xfrm>
        </p:grpSpPr>
        <p:sp>
          <p:nvSpPr>
            <p:cNvPr id="5" name="Square">
              <a:extLst>
                <a:ext uri="{FF2B5EF4-FFF2-40B4-BE49-F238E27FC236}">
                  <a16:creationId xmlns:a16="http://schemas.microsoft.com/office/drawing/2014/main" id="{A8CA0C78-3518-411D-8963-1755378FA55E}"/>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6" name="Group 5">
              <a:extLst>
                <a:ext uri="{FF2B5EF4-FFF2-40B4-BE49-F238E27FC236}">
                  <a16:creationId xmlns:a16="http://schemas.microsoft.com/office/drawing/2014/main" id="{0059E05A-EF3D-4D70-AF74-A06479CF1BC2}"/>
                </a:ext>
              </a:extLst>
            </p:cNvPr>
            <p:cNvGrpSpPr/>
            <p:nvPr/>
          </p:nvGrpSpPr>
          <p:grpSpPr>
            <a:xfrm>
              <a:off x="21739810" y="583660"/>
              <a:ext cx="968695" cy="400050"/>
              <a:chOff x="2430330" y="-12700"/>
              <a:chExt cx="968695" cy="400050"/>
            </a:xfrm>
          </p:grpSpPr>
          <p:sp>
            <p:nvSpPr>
              <p:cNvPr id="7" name="Square">
                <a:extLst>
                  <a:ext uri="{FF2B5EF4-FFF2-40B4-BE49-F238E27FC236}">
                    <a16:creationId xmlns:a16="http://schemas.microsoft.com/office/drawing/2014/main" id="{59DF8026-9C74-4529-884E-BE7BFBC0027E}"/>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8" name="Square">
                <a:extLst>
                  <a:ext uri="{FF2B5EF4-FFF2-40B4-BE49-F238E27FC236}">
                    <a16:creationId xmlns:a16="http://schemas.microsoft.com/office/drawing/2014/main" id="{A371921E-996B-4C75-B1F8-4A09D7FF1B40}"/>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9" name="Square">
                <a:extLst>
                  <a:ext uri="{FF2B5EF4-FFF2-40B4-BE49-F238E27FC236}">
                    <a16:creationId xmlns:a16="http://schemas.microsoft.com/office/drawing/2014/main" id="{BB9B5BB1-D92B-4A9C-8F4F-EBF6AAB2C7AF}"/>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10" name="Square">
                <a:extLst>
                  <a:ext uri="{FF2B5EF4-FFF2-40B4-BE49-F238E27FC236}">
                    <a16:creationId xmlns:a16="http://schemas.microsoft.com/office/drawing/2014/main" id="{FB4294BC-68DD-491F-A707-679470AA5EC2}"/>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21" name="Rectangle 20">
            <a:extLst>
              <a:ext uri="{FF2B5EF4-FFF2-40B4-BE49-F238E27FC236}">
                <a16:creationId xmlns:a16="http://schemas.microsoft.com/office/drawing/2014/main" id="{D64A1FCF-0FF8-45E5-A1D4-41137C82AD7E}"/>
              </a:ext>
            </a:extLst>
          </p:cNvPr>
          <p:cNvSpPr/>
          <p:nvPr/>
        </p:nvSpPr>
        <p:spPr>
          <a:xfrm>
            <a:off x="845627" y="3508178"/>
            <a:ext cx="22954216" cy="2123658"/>
          </a:xfrm>
          <a:prstGeom prst="rect">
            <a:avLst/>
          </a:prstGeom>
        </p:spPr>
        <p:txBody>
          <a:bodyPr wrap="square">
            <a:spAutoFit/>
          </a:bodyPr>
          <a:lstStyle/>
          <a:p>
            <a:pPr lvl="0" algn="l" defTabSz="457200" hangingPunct="1">
              <a:defRPr/>
            </a:pPr>
            <a:r>
              <a:rPr lang="en-US" sz="4400" b="0" kern="1200" dirty="0">
                <a:solidFill>
                  <a:prstClr val="black"/>
                </a:solidFill>
                <a:latin typeface="+mj-lt"/>
              </a:rPr>
              <a:t>The patient profile report will help you drive down plan cost by focusing on members with chronic conditions. This will help you review care plans, claims spend, and utilization patterns</a:t>
            </a:r>
          </a:p>
        </p:txBody>
      </p:sp>
      <p:graphicFrame>
        <p:nvGraphicFramePr>
          <p:cNvPr id="13" name="Table 12">
            <a:extLst>
              <a:ext uri="{FF2B5EF4-FFF2-40B4-BE49-F238E27FC236}">
                <a16:creationId xmlns:a16="http://schemas.microsoft.com/office/drawing/2014/main" id="{5274F265-B594-4878-999B-5E7A8C887CD7}"/>
              </a:ext>
            </a:extLst>
          </p:cNvPr>
          <p:cNvGraphicFramePr>
            <a:graphicFrameLocks noGrp="1"/>
          </p:cNvGraphicFramePr>
          <p:nvPr>
            <p:extLst>
              <p:ext uri="{D42A27DB-BD31-4B8C-83A1-F6EECF244321}">
                <p14:modId xmlns:p14="http://schemas.microsoft.com/office/powerpoint/2010/main" val="902157156"/>
              </p:ext>
            </p:extLst>
          </p:nvPr>
        </p:nvGraphicFramePr>
        <p:xfrm>
          <a:off x="845627" y="6458911"/>
          <a:ext cx="22606044" cy="3105056"/>
        </p:xfrm>
        <a:graphic>
          <a:graphicData uri="http://schemas.openxmlformats.org/drawingml/2006/table">
            <a:tbl>
              <a:tblPr/>
              <a:tblGrid>
                <a:gridCol w="1628632">
                  <a:extLst>
                    <a:ext uri="{9D8B030D-6E8A-4147-A177-3AD203B41FA5}">
                      <a16:colId xmlns:a16="http://schemas.microsoft.com/office/drawing/2014/main" val="3901730677"/>
                    </a:ext>
                  </a:extLst>
                </a:gridCol>
                <a:gridCol w="1380565">
                  <a:extLst>
                    <a:ext uri="{9D8B030D-6E8A-4147-A177-3AD203B41FA5}">
                      <a16:colId xmlns:a16="http://schemas.microsoft.com/office/drawing/2014/main" val="1493400746"/>
                    </a:ext>
                  </a:extLst>
                </a:gridCol>
                <a:gridCol w="1846729">
                  <a:extLst>
                    <a:ext uri="{9D8B030D-6E8A-4147-A177-3AD203B41FA5}">
                      <a16:colId xmlns:a16="http://schemas.microsoft.com/office/drawing/2014/main" val="4200527"/>
                    </a:ext>
                  </a:extLst>
                </a:gridCol>
                <a:gridCol w="1900518">
                  <a:extLst>
                    <a:ext uri="{9D8B030D-6E8A-4147-A177-3AD203B41FA5}">
                      <a16:colId xmlns:a16="http://schemas.microsoft.com/office/drawing/2014/main" val="3763703013"/>
                    </a:ext>
                  </a:extLst>
                </a:gridCol>
                <a:gridCol w="1936376">
                  <a:extLst>
                    <a:ext uri="{9D8B030D-6E8A-4147-A177-3AD203B41FA5}">
                      <a16:colId xmlns:a16="http://schemas.microsoft.com/office/drawing/2014/main" val="230987522"/>
                    </a:ext>
                  </a:extLst>
                </a:gridCol>
                <a:gridCol w="1757082">
                  <a:extLst>
                    <a:ext uri="{9D8B030D-6E8A-4147-A177-3AD203B41FA5}">
                      <a16:colId xmlns:a16="http://schemas.microsoft.com/office/drawing/2014/main" val="1036471652"/>
                    </a:ext>
                  </a:extLst>
                </a:gridCol>
                <a:gridCol w="2043953">
                  <a:extLst>
                    <a:ext uri="{9D8B030D-6E8A-4147-A177-3AD203B41FA5}">
                      <a16:colId xmlns:a16="http://schemas.microsoft.com/office/drawing/2014/main" val="2736565234"/>
                    </a:ext>
                  </a:extLst>
                </a:gridCol>
                <a:gridCol w="3747247">
                  <a:extLst>
                    <a:ext uri="{9D8B030D-6E8A-4147-A177-3AD203B41FA5}">
                      <a16:colId xmlns:a16="http://schemas.microsoft.com/office/drawing/2014/main" val="1495322872"/>
                    </a:ext>
                  </a:extLst>
                </a:gridCol>
                <a:gridCol w="2169459">
                  <a:extLst>
                    <a:ext uri="{9D8B030D-6E8A-4147-A177-3AD203B41FA5}">
                      <a16:colId xmlns:a16="http://schemas.microsoft.com/office/drawing/2014/main" val="754699177"/>
                    </a:ext>
                  </a:extLst>
                </a:gridCol>
                <a:gridCol w="4195483">
                  <a:extLst>
                    <a:ext uri="{9D8B030D-6E8A-4147-A177-3AD203B41FA5}">
                      <a16:colId xmlns:a16="http://schemas.microsoft.com/office/drawing/2014/main" val="3370427772"/>
                    </a:ext>
                  </a:extLst>
                </a:gridCol>
              </a:tblGrid>
              <a:tr h="1660844">
                <a:tc>
                  <a:txBody>
                    <a:bodyPr/>
                    <a:lstStyle/>
                    <a:p>
                      <a:pPr algn="l" fontAlgn="b"/>
                      <a:r>
                        <a:rPr lang="en-US" sz="2400" b="0" i="0" u="none" strike="noStrike">
                          <a:solidFill>
                            <a:srgbClr val="000000"/>
                          </a:solidFill>
                          <a:effectLst/>
                          <a:latin typeface="+mn-lt"/>
                        </a:rPr>
                        <a:t>Last Name</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a:solidFill>
                            <a:srgbClr val="000000"/>
                          </a:solidFill>
                          <a:effectLst/>
                          <a:latin typeface="+mn-lt"/>
                        </a:rPr>
                        <a:t>First Name</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a:solidFill>
                            <a:srgbClr val="000000"/>
                          </a:solidFill>
                          <a:effectLst/>
                          <a:latin typeface="+mn-lt"/>
                        </a:rPr>
                        <a:t>High Risk </a:t>
                      </a:r>
                      <a:br>
                        <a:rPr lang="en-US" sz="2400" b="0" i="0" u="none" strike="noStrike">
                          <a:solidFill>
                            <a:srgbClr val="000000"/>
                          </a:solidFill>
                          <a:effectLst/>
                          <a:latin typeface="+mn-lt"/>
                        </a:rPr>
                      </a:br>
                      <a:r>
                        <a:rPr lang="en-US" sz="2400" b="0" i="0" u="none" strike="noStrike">
                          <a:solidFill>
                            <a:srgbClr val="000000"/>
                          </a:solidFill>
                          <a:effectLst/>
                          <a:latin typeface="+mn-lt"/>
                        </a:rPr>
                        <a:t>High Cost</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a:solidFill>
                            <a:srgbClr val="000000"/>
                          </a:solidFill>
                          <a:effectLst/>
                          <a:latin typeface="+mn-lt"/>
                        </a:rPr>
                        <a:t>ERG Pro</a:t>
                      </a:r>
                      <a:br>
                        <a:rPr lang="en-US" sz="2400" b="0" i="0" u="none" strike="noStrike">
                          <a:solidFill>
                            <a:srgbClr val="000000"/>
                          </a:solidFill>
                          <a:effectLst/>
                          <a:latin typeface="+mn-lt"/>
                        </a:rPr>
                      </a:br>
                      <a:r>
                        <a:rPr lang="en-US" sz="2400" b="0" i="0" u="none" strike="noStrike">
                          <a:solidFill>
                            <a:srgbClr val="000000"/>
                          </a:solidFill>
                          <a:effectLst/>
                          <a:latin typeface="+mn-lt"/>
                        </a:rPr>
                        <a:t>Risk Score</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a:solidFill>
                            <a:srgbClr val="000000"/>
                          </a:solidFill>
                          <a:effectLst/>
                          <a:latin typeface="+mn-lt"/>
                        </a:rPr>
                        <a:t>Total IP</a:t>
                      </a:r>
                      <a:br>
                        <a:rPr lang="en-US" sz="2400" b="0" i="0" u="none" strike="noStrike">
                          <a:solidFill>
                            <a:srgbClr val="000000"/>
                          </a:solidFill>
                          <a:effectLst/>
                          <a:latin typeface="+mn-lt"/>
                        </a:rPr>
                      </a:br>
                      <a:r>
                        <a:rPr lang="en-US" sz="2400" b="0" i="0" u="none" strike="noStrike">
                          <a:solidFill>
                            <a:srgbClr val="000000"/>
                          </a:solidFill>
                          <a:effectLst/>
                          <a:latin typeface="+mn-lt"/>
                        </a:rPr>
                        <a:t>Paid Amt</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a:solidFill>
                            <a:srgbClr val="000000"/>
                          </a:solidFill>
                          <a:effectLst/>
                          <a:latin typeface="+mn-lt"/>
                        </a:rPr>
                        <a:t>Total Prof </a:t>
                      </a:r>
                      <a:br>
                        <a:rPr lang="en-US" sz="2400" b="0" i="0" u="none" strike="noStrike">
                          <a:solidFill>
                            <a:srgbClr val="000000"/>
                          </a:solidFill>
                          <a:effectLst/>
                          <a:latin typeface="+mn-lt"/>
                        </a:rPr>
                      </a:br>
                      <a:r>
                        <a:rPr lang="en-US" sz="2400" b="0" i="0" u="none" strike="noStrike">
                          <a:solidFill>
                            <a:srgbClr val="000000"/>
                          </a:solidFill>
                          <a:effectLst/>
                          <a:latin typeface="+mn-lt"/>
                        </a:rPr>
                        <a:t>Paid Amt</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dirty="0">
                          <a:solidFill>
                            <a:srgbClr val="000000"/>
                          </a:solidFill>
                          <a:effectLst/>
                          <a:latin typeface="+mn-lt"/>
                        </a:rPr>
                        <a:t>ED Visits </a:t>
                      </a:r>
                      <a:br>
                        <a:rPr lang="en-US" sz="2400" b="0" i="0" u="none" strike="noStrike" dirty="0">
                          <a:solidFill>
                            <a:srgbClr val="000000"/>
                          </a:solidFill>
                          <a:effectLst/>
                          <a:latin typeface="+mn-lt"/>
                        </a:rPr>
                      </a:br>
                      <a:r>
                        <a:rPr lang="en-US" sz="2400" b="0" i="0" u="none" strike="noStrike" dirty="0">
                          <a:solidFill>
                            <a:srgbClr val="000000"/>
                          </a:solidFill>
                          <a:effectLst/>
                          <a:latin typeface="+mn-lt"/>
                        </a:rPr>
                        <a:t>12 Months</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dirty="0">
                          <a:solidFill>
                            <a:srgbClr val="000000"/>
                          </a:solidFill>
                          <a:effectLst/>
                          <a:latin typeface="+mn-lt"/>
                        </a:rPr>
                        <a:t>Diagnosis 1</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dirty="0">
                          <a:solidFill>
                            <a:srgbClr val="000000"/>
                          </a:solidFill>
                          <a:effectLst/>
                          <a:latin typeface="+mn-lt"/>
                        </a:rPr>
                        <a:t>DM Status</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2400" b="0" i="0" u="none" strike="noStrike" dirty="0">
                          <a:solidFill>
                            <a:srgbClr val="000000"/>
                          </a:solidFill>
                          <a:effectLst/>
                          <a:latin typeface="+mn-lt"/>
                        </a:rPr>
                        <a:t>DM Status Reason</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86920213"/>
                  </a:ext>
                </a:extLst>
              </a:tr>
              <a:tr h="722106">
                <a:tc>
                  <a:txBody>
                    <a:bodyPr/>
                    <a:lstStyle/>
                    <a:p>
                      <a:pPr algn="l" fontAlgn="b"/>
                      <a:r>
                        <a:rPr lang="en-US" sz="2400" b="0" i="0" u="none" strike="noStrike">
                          <a:solidFill>
                            <a:srgbClr val="000000"/>
                          </a:solidFill>
                          <a:effectLst/>
                          <a:latin typeface="+mn-lt"/>
                        </a:rPr>
                        <a:t>DOE</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JOHN</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Y</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6+</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$ 8,036 </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$ 3,367 </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2</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J45.5 ASTHMA SEVERE</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CLOSED</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UNABLE TO CONTACT</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541639"/>
                  </a:ext>
                </a:extLst>
              </a:tr>
              <a:tr h="722106">
                <a:tc>
                  <a:txBody>
                    <a:bodyPr/>
                    <a:lstStyle/>
                    <a:p>
                      <a:pPr algn="l" fontAlgn="b"/>
                      <a:r>
                        <a:rPr lang="en-US" sz="2400" b="0" i="0" u="none" strike="noStrike">
                          <a:solidFill>
                            <a:srgbClr val="000000"/>
                          </a:solidFill>
                          <a:effectLst/>
                          <a:latin typeface="+mn-lt"/>
                        </a:rPr>
                        <a:t>JONES</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SALLY</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Y</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6+</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$ 7,456 </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$ 4,390 </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2</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G8922 CHRONIC PAIN</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mn-lt"/>
                        </a:rPr>
                        <a:t>CLOSED</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mn-lt"/>
                        </a:rPr>
                        <a:t>DECLINED</a:t>
                      </a:r>
                    </a:p>
                  </a:txBody>
                  <a:tcPr marL="182880" marR="182880" marT="91440" marB="18288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816660"/>
                  </a:ext>
                </a:extLst>
              </a:tr>
            </a:tbl>
          </a:graphicData>
        </a:graphic>
      </p:graphicFrame>
    </p:spTree>
    <p:extLst>
      <p:ext uri="{BB962C8B-B14F-4D97-AF65-F5344CB8AC3E}">
        <p14:creationId xmlns:p14="http://schemas.microsoft.com/office/powerpoint/2010/main" val="349194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001C15-1678-45D9-8C2A-D8DC5AC0CF06}"/>
              </a:ext>
            </a:extLst>
          </p:cNvPr>
          <p:cNvSpPr/>
          <p:nvPr/>
        </p:nvSpPr>
        <p:spPr>
          <a:xfrm>
            <a:off x="18157371" y="2177143"/>
            <a:ext cx="6226629" cy="103341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Risk Score report</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11" name="TextBox 10">
            <a:extLst>
              <a:ext uri="{FF2B5EF4-FFF2-40B4-BE49-F238E27FC236}">
                <a16:creationId xmlns:a16="http://schemas.microsoft.com/office/drawing/2014/main" id="{0F4EF0AA-8C55-4B98-8DD5-BBD5F5FA7676}"/>
              </a:ext>
            </a:extLst>
          </p:cNvPr>
          <p:cNvSpPr txBox="1"/>
          <p:nvPr/>
        </p:nvSpPr>
        <p:spPr>
          <a:xfrm>
            <a:off x="999757" y="1871346"/>
            <a:ext cx="15778758" cy="11310789"/>
          </a:xfrm>
          <a:prstGeom prst="rect">
            <a:avLst/>
          </a:prstGeom>
          <a:noFill/>
        </p:spPr>
        <p:txBody>
          <a:bodyPr wrap="square" rtlCol="0">
            <a:spAutoFit/>
          </a:bodyPr>
          <a:lstStyle/>
          <a:p>
            <a:pPr algn="l" defTabSz="457200" hangingPunct="1">
              <a:spcAft>
                <a:spcPts val="600"/>
              </a:spcAft>
              <a:buClr>
                <a:srgbClr val="E5A913"/>
              </a:buClr>
            </a:pPr>
            <a:r>
              <a:rPr lang="en-US" sz="4400" kern="1200" dirty="0">
                <a:latin typeface="+mn-lt"/>
                <a:ea typeface="+mn-ea"/>
                <a:cs typeface="+mn-cs"/>
              </a:rPr>
              <a:t>What is it?</a:t>
            </a:r>
          </a:p>
          <a:p>
            <a:pPr algn="l" defTabSz="457200" hangingPunct="1">
              <a:spcAft>
                <a:spcPts val="3000"/>
              </a:spcAft>
              <a:buClr>
                <a:srgbClr val="E5A913"/>
              </a:buClr>
            </a:pPr>
            <a:r>
              <a:rPr lang="en-US" sz="4000" b="0" kern="1200" dirty="0">
                <a:latin typeface="+mn-lt"/>
                <a:ea typeface="+mn-ea"/>
                <a:cs typeface="+mn-cs"/>
              </a:rPr>
              <a:t>A monthly member-level health and cost risk score </a:t>
            </a:r>
          </a:p>
          <a:p>
            <a:pPr algn="l" defTabSz="457200" hangingPunct="1">
              <a:spcAft>
                <a:spcPts val="600"/>
              </a:spcAft>
              <a:buClr>
                <a:srgbClr val="E5A913"/>
              </a:buClr>
            </a:pPr>
            <a:r>
              <a:rPr lang="en-US" sz="4000" kern="1200" dirty="0">
                <a:solidFill>
                  <a:schemeClr val="accent1"/>
                </a:solidFill>
                <a:latin typeface="+mn-lt"/>
                <a:ea typeface="+mn-ea"/>
                <a:cs typeface="+mn-cs"/>
              </a:rPr>
              <a:t>Use</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Highlights members who may be at risk for a high intensity/ catastrophic event</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Enables monitoring of population risk and cost trends</a:t>
            </a:r>
          </a:p>
          <a:p>
            <a:pPr marL="571500" lvl="1" indent="-571500" algn="l" defTabSz="457200" hangingPunct="1">
              <a:spcAft>
                <a:spcPts val="3000"/>
              </a:spcAft>
              <a:buClr>
                <a:schemeClr val="accent1"/>
              </a:buClr>
              <a:buFont typeface="Courier New" panose="02070309020205020404" pitchFamily="49" charset="0"/>
              <a:buChar char="o"/>
            </a:pPr>
            <a:r>
              <a:rPr lang="en-US" sz="4000" b="0" kern="1200" dirty="0">
                <a:latin typeface="+mn-lt"/>
                <a:ea typeface="+mn-ea"/>
                <a:cs typeface="+mn-cs"/>
              </a:rPr>
              <a:t>Identifies members who may need Care Management that may not have been identified through precertification or other referral mechanisms</a:t>
            </a:r>
          </a:p>
          <a:p>
            <a:pPr algn="l" defTabSz="457200" hangingPunct="1">
              <a:spcAft>
                <a:spcPts val="600"/>
              </a:spcAft>
              <a:buClr>
                <a:schemeClr val="accent1"/>
              </a:buClr>
            </a:pPr>
            <a:r>
              <a:rPr lang="en-US" sz="4000" kern="1200" dirty="0">
                <a:solidFill>
                  <a:schemeClr val="accent1"/>
                </a:solidFill>
                <a:latin typeface="+mn-lt"/>
                <a:ea typeface="+mn-ea"/>
                <a:cs typeface="+mn-cs"/>
              </a:rPr>
              <a:t>Value</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Risk scores are provided on all members, not just those that have a precertification, or have case or disease management</a:t>
            </a:r>
          </a:p>
          <a:p>
            <a:pPr marL="571500" lvl="1" indent="-571500" algn="l" defTabSz="457200" hangingPunct="1">
              <a:spcAft>
                <a:spcPts val="600"/>
              </a:spcAft>
              <a:buClr>
                <a:schemeClr val="accent1"/>
              </a:buClr>
              <a:buFont typeface="Courier New" panose="02070309020205020404" pitchFamily="49" charset="0"/>
              <a:buChar char="o"/>
            </a:pPr>
            <a:r>
              <a:rPr lang="en-US" sz="4000" b="0" kern="1200" dirty="0">
                <a:latin typeface="+mn-lt"/>
                <a:ea typeface="+mn-ea"/>
                <a:cs typeface="+mn-cs"/>
              </a:rPr>
              <a:t>Monitoring and addressing high risk members will help lower total cost of care for the plan</a:t>
            </a:r>
            <a:endParaRPr lang="en-US" sz="4000" kern="1200" dirty="0">
              <a:solidFill>
                <a:srgbClr val="7E7E7E"/>
              </a:solidFill>
              <a:latin typeface="+mn-lt"/>
              <a:ea typeface="+mn-ea"/>
              <a:cs typeface="+mn-cs"/>
            </a:endParaRPr>
          </a:p>
          <a:p>
            <a:pPr algn="l" defTabSz="457200" hangingPunct="1"/>
            <a:endParaRPr lang="en-US" sz="4000" kern="1200" dirty="0">
              <a:solidFill>
                <a:srgbClr val="7E7E7E"/>
              </a:solidFill>
              <a:latin typeface="+mn-lt"/>
              <a:ea typeface="+mn-ea"/>
              <a:cs typeface="+mn-cs"/>
            </a:endParaRPr>
          </a:p>
        </p:txBody>
      </p:sp>
      <p:sp>
        <p:nvSpPr>
          <p:cNvPr id="12" name="TextBox 11">
            <a:extLst>
              <a:ext uri="{FF2B5EF4-FFF2-40B4-BE49-F238E27FC236}">
                <a16:creationId xmlns:a16="http://schemas.microsoft.com/office/drawing/2014/main" id="{7C6C3BAB-769C-4212-BDC3-4CBA2094B239}"/>
              </a:ext>
            </a:extLst>
          </p:cNvPr>
          <p:cNvSpPr txBox="1"/>
          <p:nvPr/>
        </p:nvSpPr>
        <p:spPr>
          <a:xfrm>
            <a:off x="18756328" y="2659008"/>
            <a:ext cx="5895011" cy="9053761"/>
          </a:xfrm>
          <a:prstGeom prst="rect">
            <a:avLst/>
          </a:prstGeom>
          <a:noFill/>
        </p:spPr>
        <p:txBody>
          <a:bodyPr wrap="square" rtlCol="0">
            <a:spAutoFit/>
          </a:bodyPr>
          <a:lstStyle/>
          <a:p>
            <a:pPr algn="l" defTabSz="457200" hangingPunct="1">
              <a:spcAft>
                <a:spcPts val="800"/>
              </a:spcAft>
            </a:pPr>
            <a:r>
              <a:rPr lang="en-US" sz="3200" kern="1200" dirty="0">
                <a:solidFill>
                  <a:schemeClr val="bg1"/>
                </a:solidFill>
                <a:latin typeface="+mn-lt"/>
                <a:ea typeface="+mn-ea"/>
                <a:cs typeface="+mn-cs"/>
              </a:rPr>
              <a:t>What metrics does it include?  </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Retrospective risk score</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Prospective risk score</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Average # of members</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 claimants | # of high-cost claimants</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Episodes/1000</a:t>
            </a:r>
          </a:p>
          <a:p>
            <a:pPr marL="285750" indent="-285750" algn="l" defTabSz="457200" hangingPunct="1">
              <a:spcAft>
                <a:spcPts val="3000"/>
              </a:spcAft>
              <a:buFont typeface="Arial" panose="020B0604020202020204" pitchFamily="34" charset="0"/>
              <a:buChar char="•"/>
            </a:pPr>
            <a:r>
              <a:rPr lang="en-US" sz="3200" b="0" kern="1200" dirty="0">
                <a:solidFill>
                  <a:schemeClr val="bg1"/>
                </a:solidFill>
                <a:latin typeface="+mn-lt"/>
                <a:ea typeface="+mn-ea"/>
                <a:cs typeface="+mn-cs"/>
              </a:rPr>
              <a:t>Allowed PMPM</a:t>
            </a:r>
          </a:p>
          <a:p>
            <a:pPr algn="l" defTabSz="457200" hangingPunct="1">
              <a:spcAft>
                <a:spcPts val="800"/>
              </a:spcAft>
            </a:pPr>
            <a:r>
              <a:rPr lang="en-US" sz="3200" kern="1200" dirty="0">
                <a:solidFill>
                  <a:schemeClr val="bg1"/>
                </a:solidFill>
                <a:latin typeface="+mn-lt"/>
                <a:ea typeface="+mn-ea"/>
                <a:cs typeface="+mn-cs"/>
              </a:rPr>
              <a:t>What dimensions are available?  </a:t>
            </a:r>
            <a:endParaRPr lang="en-US" sz="3200" b="0" kern="1200" dirty="0">
              <a:solidFill>
                <a:schemeClr val="bg1"/>
              </a:solidFill>
              <a:latin typeface="+mn-lt"/>
              <a:ea typeface="+mn-ea"/>
              <a:cs typeface="+mn-cs"/>
            </a:endParaRP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Episode Treatment Group (ETG)</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Member</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Age Band</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Gender</a:t>
            </a:r>
          </a:p>
          <a:p>
            <a:pPr marL="285750" indent="-285750" algn="l" defTabSz="457200" hangingPunct="1">
              <a:buFont typeface="Arial" panose="020B0604020202020204" pitchFamily="34" charset="0"/>
              <a:buChar char="•"/>
            </a:pPr>
            <a:r>
              <a:rPr lang="en-US" sz="3200" b="0" kern="1200" dirty="0">
                <a:solidFill>
                  <a:schemeClr val="bg1"/>
                </a:solidFill>
                <a:latin typeface="+mn-lt"/>
                <a:ea typeface="+mn-ea"/>
                <a:cs typeface="+mn-cs"/>
              </a:rPr>
              <a:t>By Major Condition</a:t>
            </a:r>
          </a:p>
        </p:txBody>
      </p:sp>
    </p:spTree>
    <p:extLst>
      <p:ext uri="{BB962C8B-B14F-4D97-AF65-F5344CB8AC3E}">
        <p14:creationId xmlns:p14="http://schemas.microsoft.com/office/powerpoint/2010/main" val="242989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1CF736-44F3-428D-8B20-54F84139B78F}"/>
              </a:ext>
            </a:extLst>
          </p:cNvPr>
          <p:cNvGrpSpPr/>
          <p:nvPr/>
        </p:nvGrpSpPr>
        <p:grpSpPr>
          <a:xfrm>
            <a:off x="3135086" y="4659081"/>
            <a:ext cx="17968687" cy="3455854"/>
            <a:chOff x="3135086" y="4659081"/>
            <a:chExt cx="17968687" cy="3455854"/>
          </a:xfrm>
        </p:grpSpPr>
        <p:sp>
          <p:nvSpPr>
            <p:cNvPr id="12" name="Rectangle 11">
              <a:extLst>
                <a:ext uri="{FF2B5EF4-FFF2-40B4-BE49-F238E27FC236}">
                  <a16:creationId xmlns:a16="http://schemas.microsoft.com/office/drawing/2014/main" id="{243FB4D2-5B82-4D5C-839F-0043431EA031}"/>
                </a:ext>
              </a:extLst>
            </p:cNvPr>
            <p:cNvSpPr/>
            <p:nvPr/>
          </p:nvSpPr>
          <p:spPr>
            <a:xfrm>
              <a:off x="3135087" y="4731655"/>
              <a:ext cx="17968686" cy="338328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Rectangle 13">
              <a:extLst>
                <a:ext uri="{FF2B5EF4-FFF2-40B4-BE49-F238E27FC236}">
                  <a16:creationId xmlns:a16="http://schemas.microsoft.com/office/drawing/2014/main" id="{9BE31DA1-A34C-477B-AE1F-9C1D4DD62A35}"/>
                </a:ext>
              </a:extLst>
            </p:cNvPr>
            <p:cNvSpPr/>
            <p:nvPr/>
          </p:nvSpPr>
          <p:spPr>
            <a:xfrm>
              <a:off x="3135086" y="4659081"/>
              <a:ext cx="17968687" cy="548640"/>
            </a:xfrm>
            <a:prstGeom prst="rect">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0" name="Content Placeholder 1">
            <a:extLst>
              <a:ext uri="{FF2B5EF4-FFF2-40B4-BE49-F238E27FC236}">
                <a16:creationId xmlns:a16="http://schemas.microsoft.com/office/drawing/2014/main" id="{32A68A2E-0A61-48D1-8E32-FB75E867815C}"/>
              </a:ext>
            </a:extLst>
          </p:cNvPr>
          <p:cNvSpPr txBox="1">
            <a:spLocks/>
          </p:cNvSpPr>
          <p:nvPr/>
        </p:nvSpPr>
        <p:spPr>
          <a:xfrm>
            <a:off x="796556" y="539316"/>
            <a:ext cx="23587444" cy="1073694"/>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latin typeface="Century Gothic" panose="020B0502020202020204" pitchFamily="34" charset="0"/>
                <a:sym typeface="Helvetica Neue"/>
              </a:rPr>
              <a:t>Risk Score report—Aggregate level: </a:t>
            </a:r>
            <a:r>
              <a:rPr kumimoji="0" lang="en-US" sz="5400" b="0" i="0" u="none" strike="noStrike" kern="0" cap="none" spc="0" normalizeH="0" baseline="0" noProof="0" dirty="0">
                <a:ln>
                  <a:noFill/>
                </a:ln>
                <a:solidFill>
                  <a:schemeClr val="accent1"/>
                </a:solidFill>
                <a:effectLst/>
                <a:uLnTx/>
                <a:uFillTx/>
                <a:latin typeface="Century Gothic" panose="020B0502020202020204" pitchFamily="34" charset="0"/>
                <a:sym typeface="Helvetica Neue"/>
              </a:rPr>
              <a:t>Sample</a:t>
            </a:r>
          </a:p>
        </p:txBody>
      </p:sp>
      <p:sp>
        <p:nvSpPr>
          <p:cNvPr id="21" name="Rectangle 20">
            <a:extLst>
              <a:ext uri="{FF2B5EF4-FFF2-40B4-BE49-F238E27FC236}">
                <a16:creationId xmlns:a16="http://schemas.microsoft.com/office/drawing/2014/main" id="{51473384-BB5F-4C3D-8A86-0D9D1E9821AD}"/>
              </a:ext>
            </a:extLst>
          </p:cNvPr>
          <p:cNvSpPr/>
          <p:nvPr/>
        </p:nvSpPr>
        <p:spPr>
          <a:xfrm>
            <a:off x="0" y="737419"/>
            <a:ext cx="678426" cy="56548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mn-ea"/>
              <a:cs typeface="+mn-cs"/>
              <a:sym typeface="Helvetica Neue Medium"/>
            </a:endParaRPr>
          </a:p>
        </p:txBody>
      </p:sp>
      <p:grpSp>
        <p:nvGrpSpPr>
          <p:cNvPr id="36" name="Group 35">
            <a:extLst>
              <a:ext uri="{FF2B5EF4-FFF2-40B4-BE49-F238E27FC236}">
                <a16:creationId xmlns:a16="http://schemas.microsoft.com/office/drawing/2014/main" id="{5411BCC8-18E5-4A5C-8AAD-92CDCE7B510B}"/>
              </a:ext>
            </a:extLst>
          </p:cNvPr>
          <p:cNvGrpSpPr/>
          <p:nvPr/>
        </p:nvGrpSpPr>
        <p:grpSpPr>
          <a:xfrm flipH="1">
            <a:off x="22663948" y="0"/>
            <a:ext cx="1749745" cy="412750"/>
            <a:chOff x="20958760" y="583660"/>
            <a:chExt cx="1749745" cy="412750"/>
          </a:xfrm>
        </p:grpSpPr>
        <p:sp>
          <p:nvSpPr>
            <p:cNvPr id="37" name="Square">
              <a:extLst>
                <a:ext uri="{FF2B5EF4-FFF2-40B4-BE49-F238E27FC236}">
                  <a16:creationId xmlns:a16="http://schemas.microsoft.com/office/drawing/2014/main" id="{A30EC83B-E193-4ECC-B653-DE7303DF4BBA}"/>
                </a:ext>
              </a:extLst>
            </p:cNvPr>
            <p:cNvSpPr/>
            <p:nvPr/>
          </p:nvSpPr>
          <p:spPr>
            <a:xfrm>
              <a:off x="20958760" y="583660"/>
              <a:ext cx="628650" cy="412750"/>
            </a:xfrm>
            <a:prstGeom prst="rect">
              <a:avLst/>
            </a:prstGeom>
            <a:solidFill>
              <a:schemeClr val="bg2"/>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nvGrpSpPr>
            <p:cNvPr id="38" name="Group 37">
              <a:extLst>
                <a:ext uri="{FF2B5EF4-FFF2-40B4-BE49-F238E27FC236}">
                  <a16:creationId xmlns:a16="http://schemas.microsoft.com/office/drawing/2014/main" id="{88F16D57-C445-4CB0-AEA1-26699B7B67D2}"/>
                </a:ext>
              </a:extLst>
            </p:cNvPr>
            <p:cNvGrpSpPr/>
            <p:nvPr/>
          </p:nvGrpSpPr>
          <p:grpSpPr>
            <a:xfrm>
              <a:off x="21739810" y="583660"/>
              <a:ext cx="968695" cy="400050"/>
              <a:chOff x="2430330" y="-12700"/>
              <a:chExt cx="968695" cy="400050"/>
            </a:xfrm>
          </p:grpSpPr>
          <p:sp>
            <p:nvSpPr>
              <p:cNvPr id="39" name="Square">
                <a:extLst>
                  <a:ext uri="{FF2B5EF4-FFF2-40B4-BE49-F238E27FC236}">
                    <a16:creationId xmlns:a16="http://schemas.microsoft.com/office/drawing/2014/main" id="{000C9C57-8B95-4CF9-BA25-5B3D57A055F2}"/>
                  </a:ext>
                </a:extLst>
              </p:cNvPr>
              <p:cNvSpPr/>
              <p:nvPr userDrawn="1"/>
            </p:nvSpPr>
            <p:spPr>
              <a:xfrm>
                <a:off x="2430330"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0" name="Square">
                <a:extLst>
                  <a:ext uri="{FF2B5EF4-FFF2-40B4-BE49-F238E27FC236}">
                    <a16:creationId xmlns:a16="http://schemas.microsoft.com/office/drawing/2014/main" id="{133EAB2A-ECB3-40EA-9A39-7D8C7C77179F}"/>
                  </a:ext>
                </a:extLst>
              </p:cNvPr>
              <p:cNvSpPr/>
              <p:nvPr userDrawn="1"/>
            </p:nvSpPr>
            <p:spPr>
              <a:xfrm>
                <a:off x="2692268"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quare">
                <a:extLst>
                  <a:ext uri="{FF2B5EF4-FFF2-40B4-BE49-F238E27FC236}">
                    <a16:creationId xmlns:a16="http://schemas.microsoft.com/office/drawing/2014/main" id="{3DFB74D5-0E20-4E51-81D2-1C4AB2E51549}"/>
                  </a:ext>
                </a:extLst>
              </p:cNvPr>
              <p:cNvSpPr/>
              <p:nvPr userDrawn="1"/>
            </p:nvSpPr>
            <p:spPr>
              <a:xfrm>
                <a:off x="2954206" y="-12700"/>
                <a:ext cx="182880" cy="400050"/>
              </a:xfrm>
              <a:prstGeom prst="rect">
                <a:avLst/>
              </a:prstGeom>
              <a:solidFill>
                <a:schemeClr val="bg1">
                  <a:lumMod val="85000"/>
                </a:schemeClr>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sp>
            <p:nvSpPr>
              <p:cNvPr id="42" name="Square">
                <a:extLst>
                  <a:ext uri="{FF2B5EF4-FFF2-40B4-BE49-F238E27FC236}">
                    <a16:creationId xmlns:a16="http://schemas.microsoft.com/office/drawing/2014/main" id="{29F19C37-2DDB-42FC-B6C6-A9BE9CA8CE9A}"/>
                  </a:ext>
                </a:extLst>
              </p:cNvPr>
              <p:cNvSpPr/>
              <p:nvPr userDrawn="1"/>
            </p:nvSpPr>
            <p:spPr>
              <a:xfrm>
                <a:off x="3216145" y="-12700"/>
                <a:ext cx="182880" cy="400050"/>
              </a:xfrm>
              <a:prstGeom prst="rect">
                <a:avLst/>
              </a:prstGeom>
              <a:solidFill>
                <a:schemeClr val="accent1"/>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Helvetica Light"/>
                  <a:sym typeface="Helvetica Light"/>
                </a:endParaRPr>
              </a:p>
            </p:txBody>
          </p:sp>
        </p:grpSp>
      </p:grpSp>
      <p:graphicFrame>
        <p:nvGraphicFramePr>
          <p:cNvPr id="13" name="Table 2">
            <a:extLst>
              <a:ext uri="{FF2B5EF4-FFF2-40B4-BE49-F238E27FC236}">
                <a16:creationId xmlns:a16="http://schemas.microsoft.com/office/drawing/2014/main" id="{9F9308B7-19E3-446E-81F3-A9736B94C6D0}"/>
              </a:ext>
            </a:extLst>
          </p:cNvPr>
          <p:cNvGraphicFramePr>
            <a:graphicFrameLocks noGrp="1"/>
          </p:cNvGraphicFramePr>
          <p:nvPr>
            <p:extLst>
              <p:ext uri="{D42A27DB-BD31-4B8C-83A1-F6EECF244321}">
                <p14:modId xmlns:p14="http://schemas.microsoft.com/office/powerpoint/2010/main" val="1642882692"/>
              </p:ext>
            </p:extLst>
          </p:nvPr>
        </p:nvGraphicFramePr>
        <p:xfrm>
          <a:off x="3565949" y="5705588"/>
          <a:ext cx="17102394" cy="1899898"/>
        </p:xfrm>
        <a:graphic>
          <a:graphicData uri="http://schemas.openxmlformats.org/drawingml/2006/table">
            <a:tbl>
              <a:tblPr firstRow="1" bandRow="1">
                <a:tableStyleId>{5940675A-B579-460E-94D1-54222C63F5DA}</a:tableStyleId>
              </a:tblPr>
              <a:tblGrid>
                <a:gridCol w="3672114">
                  <a:extLst>
                    <a:ext uri="{9D8B030D-6E8A-4147-A177-3AD203B41FA5}">
                      <a16:colId xmlns:a16="http://schemas.microsoft.com/office/drawing/2014/main" val="1331054694"/>
                    </a:ext>
                  </a:extLst>
                </a:gridCol>
                <a:gridCol w="1799771">
                  <a:extLst>
                    <a:ext uri="{9D8B030D-6E8A-4147-A177-3AD203B41FA5}">
                      <a16:colId xmlns:a16="http://schemas.microsoft.com/office/drawing/2014/main" val="1457314313"/>
                    </a:ext>
                  </a:extLst>
                </a:gridCol>
                <a:gridCol w="1804338">
                  <a:extLst>
                    <a:ext uri="{9D8B030D-6E8A-4147-A177-3AD203B41FA5}">
                      <a16:colId xmlns:a16="http://schemas.microsoft.com/office/drawing/2014/main" val="2881922041"/>
                    </a:ext>
                  </a:extLst>
                </a:gridCol>
                <a:gridCol w="2569028">
                  <a:extLst>
                    <a:ext uri="{9D8B030D-6E8A-4147-A177-3AD203B41FA5}">
                      <a16:colId xmlns:a16="http://schemas.microsoft.com/office/drawing/2014/main" val="186724498"/>
                    </a:ext>
                  </a:extLst>
                </a:gridCol>
                <a:gridCol w="2510972">
                  <a:extLst>
                    <a:ext uri="{9D8B030D-6E8A-4147-A177-3AD203B41FA5}">
                      <a16:colId xmlns:a16="http://schemas.microsoft.com/office/drawing/2014/main" val="4057185360"/>
                    </a:ext>
                  </a:extLst>
                </a:gridCol>
                <a:gridCol w="2278743">
                  <a:extLst>
                    <a:ext uri="{9D8B030D-6E8A-4147-A177-3AD203B41FA5}">
                      <a16:colId xmlns:a16="http://schemas.microsoft.com/office/drawing/2014/main" val="2704459694"/>
                    </a:ext>
                  </a:extLst>
                </a:gridCol>
                <a:gridCol w="2467428">
                  <a:extLst>
                    <a:ext uri="{9D8B030D-6E8A-4147-A177-3AD203B41FA5}">
                      <a16:colId xmlns:a16="http://schemas.microsoft.com/office/drawing/2014/main" val="1463133215"/>
                    </a:ext>
                  </a:extLst>
                </a:gridCol>
              </a:tblGrid>
              <a:tr h="478250">
                <a:tc>
                  <a:txBody>
                    <a:bodyPr/>
                    <a:lstStyle/>
                    <a:p>
                      <a:pPr algn="ctr"/>
                      <a:r>
                        <a:rPr lang="en-US" sz="1800" b="0" dirty="0">
                          <a:solidFill>
                            <a:schemeClr val="accent1">
                              <a:lumMod val="50000"/>
                            </a:schemeClr>
                          </a:solidFill>
                        </a:rPr>
                        <a:t>ETG Base</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Claimants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Episodes</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Claimants/1000</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Paid/Claimant</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Prospective Risk</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pPr algn="ctr"/>
                      <a:r>
                        <a:rPr lang="en-US" sz="1800" b="0" dirty="0">
                          <a:solidFill>
                            <a:schemeClr val="accent1">
                              <a:lumMod val="50000"/>
                            </a:schemeClr>
                          </a:solidFill>
                        </a:rPr>
                        <a:t>Retrospective Risk</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extLst>
                  <a:ext uri="{0D108BD9-81ED-4DB2-BD59-A6C34878D82A}">
                    <a16:rowId xmlns:a16="http://schemas.microsoft.com/office/drawing/2014/main" val="190739426"/>
                  </a:ext>
                </a:extLst>
              </a:tr>
              <a:tr h="478250">
                <a:tc>
                  <a:txBody>
                    <a:bodyPr/>
                    <a:lstStyle/>
                    <a:p>
                      <a:pPr algn="l"/>
                      <a:r>
                        <a:rPr lang="en-US" b="0" dirty="0">
                          <a:solidFill>
                            <a:schemeClr val="accent1">
                              <a:lumMod val="50000"/>
                            </a:schemeClr>
                          </a:solidFill>
                        </a:rPr>
                        <a:t>164800 Obesity</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r>
                        <a:rPr lang="en-US" b="0" dirty="0">
                          <a:solidFill>
                            <a:schemeClr val="accent1">
                              <a:lumMod val="50000"/>
                            </a:schemeClr>
                          </a:solidFill>
                        </a:rPr>
                        <a:t>2,755</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2,755</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130.9</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$321.79</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1.85</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2.16</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20897087"/>
                  </a:ext>
                </a:extLst>
              </a:tr>
              <a:tr h="471699">
                <a:tc>
                  <a:txBody>
                    <a:bodyPr/>
                    <a:lstStyle/>
                    <a:p>
                      <a:pPr algn="l"/>
                      <a:r>
                        <a:rPr lang="en-US" b="0" dirty="0">
                          <a:solidFill>
                            <a:schemeClr val="accent1">
                              <a:lumMod val="50000"/>
                            </a:schemeClr>
                          </a:solidFill>
                        </a:rPr>
                        <a:t>388100 Hypertension</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r>
                        <a:rPr lang="en-US" b="0" dirty="0">
                          <a:solidFill>
                            <a:schemeClr val="accent1">
                              <a:lumMod val="50000"/>
                            </a:schemeClr>
                          </a:solidFill>
                        </a:rPr>
                        <a:t>4,142</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4,142</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196.8</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$391.18</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2.11</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2.39</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5008178"/>
                  </a:ext>
                </a:extLst>
              </a:tr>
              <a:tr h="471699">
                <a:tc>
                  <a:txBody>
                    <a:bodyPr/>
                    <a:lstStyle/>
                    <a:p>
                      <a:pPr algn="l"/>
                      <a:r>
                        <a:rPr lang="en-US" b="0" dirty="0">
                          <a:solidFill>
                            <a:schemeClr val="accent1">
                              <a:lumMod val="50000"/>
                            </a:schemeClr>
                          </a:solidFill>
                        </a:rPr>
                        <a:t>439300 COPD</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rgbClr val="F5F7F9"/>
                    </a:solidFill>
                  </a:tcPr>
                </a:tc>
                <a:tc>
                  <a:txBody>
                    <a:bodyPr/>
                    <a:lstStyle/>
                    <a:p>
                      <a:r>
                        <a:rPr lang="en-US" b="0" dirty="0">
                          <a:solidFill>
                            <a:schemeClr val="accent1">
                              <a:lumMod val="50000"/>
                            </a:schemeClr>
                          </a:solidFill>
                        </a:rPr>
                        <a:t>128</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128</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6.1</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$3,086.58</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3.65</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b="0" dirty="0">
                          <a:solidFill>
                            <a:schemeClr val="accent1">
                              <a:lumMod val="50000"/>
                            </a:schemeClr>
                          </a:solidFill>
                        </a:rPr>
                        <a:t>4.63</a:t>
                      </a:r>
                    </a:p>
                  </a:txBody>
                  <a:tcP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7203842"/>
                  </a:ext>
                </a:extLst>
              </a:tr>
            </a:tbl>
          </a:graphicData>
        </a:graphic>
      </p:graphicFrame>
      <p:sp>
        <p:nvSpPr>
          <p:cNvPr id="15" name="TextBox 14">
            <a:extLst>
              <a:ext uri="{FF2B5EF4-FFF2-40B4-BE49-F238E27FC236}">
                <a16:creationId xmlns:a16="http://schemas.microsoft.com/office/drawing/2014/main" id="{C6EB4346-DD31-4442-BECD-CC8411A45F39}"/>
              </a:ext>
            </a:extLst>
          </p:cNvPr>
          <p:cNvSpPr txBox="1"/>
          <p:nvPr/>
        </p:nvSpPr>
        <p:spPr>
          <a:xfrm>
            <a:off x="3114045" y="9070156"/>
            <a:ext cx="1780902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n-lt"/>
                <a:ea typeface="Helvetica Neue"/>
                <a:cs typeface="Helvetica Neue"/>
                <a:sym typeface="Helvetica Neue"/>
              </a:rPr>
              <a:t>Help keep plan costs down by addressing the needs of members who are at risk for high intensity events.</a:t>
            </a:r>
          </a:p>
        </p:txBody>
      </p:sp>
    </p:spTree>
    <p:extLst>
      <p:ext uri="{BB962C8B-B14F-4D97-AF65-F5344CB8AC3E}">
        <p14:creationId xmlns:p14="http://schemas.microsoft.com/office/powerpoint/2010/main" val="4177962015"/>
      </p:ext>
    </p:extLst>
  </p:cSld>
  <p:clrMapOvr>
    <a:masterClrMapping/>
  </p:clrMapOvr>
</p:sld>
</file>

<file path=ppt/theme/theme1.xml><?xml version="1.0" encoding="utf-8"?>
<a:theme xmlns:a="http://schemas.openxmlformats.org/drawingml/2006/main" name="White">
  <a:themeElements>
    <a:clrScheme name="Custom 3">
      <a:dk1>
        <a:srgbClr val="000000"/>
      </a:dk1>
      <a:lt1>
        <a:sysClr val="window" lastClr="FFFFFF"/>
      </a:lt1>
      <a:dk2>
        <a:srgbClr val="04509B"/>
      </a:dk2>
      <a:lt2>
        <a:srgbClr val="E5A913"/>
      </a:lt2>
      <a:accent1>
        <a:srgbClr val="517C96"/>
      </a:accent1>
      <a:accent2>
        <a:srgbClr val="8D2048"/>
      </a:accent2>
      <a:accent3>
        <a:srgbClr val="00746F"/>
      </a:accent3>
      <a:accent4>
        <a:srgbClr val="006C93"/>
      </a:accent4>
      <a:accent5>
        <a:srgbClr val="0BA2C3"/>
      </a:accent5>
      <a:accent6>
        <a:srgbClr val="6A1A4C"/>
      </a:accent6>
      <a:hlink>
        <a:srgbClr val="B7410E"/>
      </a:hlink>
      <a:folHlink>
        <a:srgbClr val="E5A913"/>
      </a:folHlink>
    </a:clrScheme>
    <a:fontScheme name="Custom 1">
      <a:majorFont>
        <a:latin typeface="Century Gothic"/>
        <a:ea typeface=""/>
        <a:cs typeface=""/>
      </a:majorFont>
      <a:minorFont>
        <a:latin typeface="Century Gothic"/>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Custom 3">
      <a:dk1>
        <a:srgbClr val="000000"/>
      </a:dk1>
      <a:lt1>
        <a:sysClr val="window" lastClr="FFFFFF"/>
      </a:lt1>
      <a:dk2>
        <a:srgbClr val="04509B"/>
      </a:dk2>
      <a:lt2>
        <a:srgbClr val="E5A913"/>
      </a:lt2>
      <a:accent1>
        <a:srgbClr val="517C96"/>
      </a:accent1>
      <a:accent2>
        <a:srgbClr val="8D2048"/>
      </a:accent2>
      <a:accent3>
        <a:srgbClr val="00746F"/>
      </a:accent3>
      <a:accent4>
        <a:srgbClr val="006C93"/>
      </a:accent4>
      <a:accent5>
        <a:srgbClr val="0BA2C3"/>
      </a:accent5>
      <a:accent6>
        <a:srgbClr val="6A1A4C"/>
      </a:accent6>
      <a:hlink>
        <a:srgbClr val="B7410E"/>
      </a:hlink>
      <a:folHlink>
        <a:srgbClr val="E5A913"/>
      </a:folHlink>
    </a:clrScheme>
    <a:fontScheme name="Custom 1">
      <a:majorFont>
        <a:latin typeface="Century Gothic"/>
        <a:ea typeface=""/>
        <a:cs typeface=""/>
      </a:majorFont>
      <a:minorFont>
        <a:latin typeface="Century Gothic"/>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D2A687BF0A0D4E835FB92160DD3CEC" ma:contentTypeVersion="25" ma:contentTypeDescription="Create a new document." ma:contentTypeScope="" ma:versionID="c9d6ee605cc87a45b37f2709271c9a20">
  <xsd:schema xmlns:xsd="http://www.w3.org/2001/XMLSchema" xmlns:xs="http://www.w3.org/2001/XMLSchema" xmlns:p="http://schemas.microsoft.com/office/2006/metadata/properties" xmlns:ns2="c8e993c8-5cab-4b10-b97a-fefcc71ee387" xmlns:ns3="4a305057-7915-4dc1-8d87-e0af8aa5fd24" targetNamespace="http://schemas.microsoft.com/office/2006/metadata/properties" ma:root="true" ma:fieldsID="2ed8295d15b3e386b99ca1079dde21c6" ns2:_="" ns3:_="">
    <xsd:import namespace="c8e993c8-5cab-4b10-b97a-fefcc71ee387"/>
    <xsd:import namespace="4a305057-7915-4dc1-8d87-e0af8aa5fd24"/>
    <xsd:element name="properties">
      <xsd:complexType>
        <xsd:sequence>
          <xsd:element name="documentManagement">
            <xsd:complexType>
              <xsd:all>
                <xsd:element ref="ns2:New_x0020_Brand_x003f_" minOccurs="0"/>
                <xsd:element ref="ns2:Content_x0020_Type" minOccurs="0"/>
                <xsd:element ref="ns2:Product" minOccurs="0"/>
                <xsd:element ref="ns2:Functional_x0020_Group" minOccurs="0"/>
                <xsd:element ref="ns2:Area" minOccurs="0"/>
                <xsd:element ref="ns2:Training_x0020_Group" minOccurs="0"/>
                <xsd:element ref="ns2:Phase" minOccurs="0"/>
                <xsd:element ref="ns2:Training_x0020_Doc_x0020_Type" minOccurs="0"/>
                <xsd:element ref="ns2:Template_x0020_Type" minOccurs="0"/>
                <xsd:element ref="ns2:List_x0020_Type" minOccurs="0"/>
                <xsd:element ref="ns2:TCOC"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Preso_x0020_Center_x0020_filter" minOccurs="0"/>
                <xsd:element ref="ns2:Virtual_x0020_BH_x0020_or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993c8-5cab-4b10-b97a-fefcc71ee387" elementFormDefault="qualified">
    <xsd:import namespace="http://schemas.microsoft.com/office/2006/documentManagement/types"/>
    <xsd:import namespace="http://schemas.microsoft.com/office/infopath/2007/PartnerControls"/>
    <xsd:element name="New_x0020_Brand_x003f_" ma:index="2" nillable="true" ma:displayName="New Brand?" ma:format="Dropdown" ma:internalName="New_x0020_Brand_x003f_">
      <xsd:simpleType>
        <xsd:restriction base="dms:Choice">
          <xsd:enumeration value="Yes"/>
          <xsd:enumeration value="No"/>
        </xsd:restriction>
      </xsd:simpleType>
    </xsd:element>
    <xsd:element name="Content_x0020_Type" ma:index="3" nillable="true" ma:displayName="Content Type" ma:format="Dropdown" ma:internalName="Content_x0020_Type">
      <xsd:simpleType>
        <xsd:restriction base="dms:Choice">
          <xsd:enumeration value="Marketing Assets"/>
          <xsd:enumeration value="Member Materials"/>
          <xsd:enumeration value="Product Documents"/>
        </xsd:restriction>
      </xsd:simpleType>
    </xsd:element>
    <xsd:element name="Product" ma:index="4" nillable="true" ma:displayName="Product" ma:format="Dropdown" ma:internalName="Product">
      <xsd:simpleType>
        <xsd:restriction base="dms:Choice">
          <xsd:enumeration value="2nd.MD"/>
          <xsd:enumeration value="24/7 physician consultations"/>
          <xsd:enumeration value="24x7 Nurse Line"/>
          <xsd:enumeration value="98point6"/>
          <xsd:enumeration value="About Meritain"/>
          <xsd:enumeration value="Aetna Choice Point of Service (POS) II Network"/>
          <xsd:enumeration value="ActiveHealth"/>
          <xsd:enumeration value="Aetna Premier Care Network (APCN)"/>
          <xsd:enumeration value="Aetna Value Based Network"/>
          <xsd:enumeration value="Aetna vision"/>
          <xsd:enumeration value="Aetna Voluntary"/>
          <xsd:enumeration value="Aetna Whole Health/ACO"/>
          <xsd:enumeration value="APR and SRP"/>
          <xsd:enumeration value="ATLAS"/>
          <xsd:enumeration value="Benecon"/>
          <xsd:enumeration value="Benefit Modeler, Salesforce and Newsletters"/>
          <xsd:enumeration value="Biometric Screenings-eHealth"/>
          <xsd:enumeration value="Biometric Screenings-Quest"/>
          <xsd:enumeration value="BPO"/>
          <xsd:enumeration value="Broker Support"/>
          <xsd:enumeration value="Captive Group Management"/>
          <xsd:enumeration value="CARE Program"/>
          <xsd:enumeration value="Case Management"/>
          <xsd:enumeration value="CDHP"/>
          <xsd:enumeration value="CKD"/>
          <xsd:enumeration value="Claim Target Guarantee"/>
          <xsd:enumeration value="Client Support"/>
          <xsd:enumeration value="Clinical Programs"/>
          <xsd:enumeration value="Content Directory"/>
          <xsd:enumeration value="Cost Management Solutions"/>
          <xsd:enumeration value="COVID"/>
          <xsd:enumeration value="Customer Support"/>
          <xsd:enumeration value="Dental"/>
          <xsd:enumeration value="Direct Contracts and Custom Network Solutions"/>
          <xsd:enumeration value="Discount Programs"/>
          <xsd:enumeration value="Disease Management"/>
          <xsd:enumeration value="Domestic Networks"/>
          <xsd:enumeration value="Edison Healthcare"/>
          <xsd:enumeration value="Eligibility File Guidelines"/>
          <xsd:enumeration value="Flu Shots"/>
          <xsd:enumeration value="Grand Rounds"/>
          <xsd:enumeration value="Healthcare Bluebook"/>
          <xsd:enumeration value="Health Care Solutions (Segment-Specific Products)"/>
          <xsd:enumeration value="HealthHUB"/>
          <xsd:enumeration value="Healthy Merits"/>
          <xsd:enumeration value="High Cost Drug Management"/>
          <xsd:enumeration value="Higi"/>
          <xsd:enumeration value="Hinge Health"/>
          <xsd:enumeration value="HIT"/>
          <xsd:enumeration value="Integrated behavioral health"/>
          <xsd:enumeration value="Integrated Value Guarantee"/>
          <xsd:enumeration value="Jellyvision ALEX tool"/>
          <xsd:enumeration value="Lab Services"/>
          <xsd:enumeration value="Labor"/>
          <xsd:enumeration value="LifeMart"/>
          <xsd:enumeration value="Lionrock"/>
          <xsd:enumeration value="Livongo"/>
          <xsd:enumeration value="Magellan employee assistance program (EAP)"/>
          <xsd:enumeration value="Maternity Management"/>
          <xsd:enumeration value="Maven"/>
          <xsd:enumeration value="Medical Advocacy Partnership Accolade"/>
          <xsd:enumeration value="Medical Advocacy Partnership Quantum"/>
          <xsd:enumeration value="Medical Management"/>
          <xsd:enumeration value="Medical Transportation"/>
          <xsd:enumeration value="Member Advocates"/>
          <xsd:enumeration value="Member support"/>
          <xsd:enumeration value="Meritain Connected Solutions"/>
          <xsd:enumeration value="Meritain Health Pharmacy Solutions"/>
          <xsd:enumeration value="MPS-Main-success"/>
          <xsd:enumeration value="Meritain Health Pharmacy Solutions-MAIN"/>
          <xsd:enumeration value="MinuteClinic"/>
          <xsd:enumeration value="Network"/>
          <xsd:enumeration value="Network Updates"/>
          <xsd:enumeration value="New product"/>
          <xsd:enumeration value="Nicotine Free"/>
          <xsd:enumeration value="Ovia"/>
          <xsd:enumeration value="Paytient"/>
          <xsd:enumeration value="Peerfit"/>
          <xsd:enumeration value="Phia"/>
          <xsd:enumeration value="PHM"/>
          <xsd:enumeration value="Portal"/>
          <xsd:enumeration value="Pre-admission and Post-discharge"/>
          <xsd:enumeration value="Progyny"/>
          <xsd:enumeration value="Provider support"/>
          <xsd:enumeration value="Reference Based Pricing"/>
          <xsd:enumeration value="Regenexx"/>
          <xsd:enumeration value="Resources for Living"/>
          <xsd:enumeration value="RxSavingsPlus"/>
          <xsd:enumeration value="Shared Administration"/>
          <xsd:enumeration value="SimplePay"/>
          <xsd:enumeration value="Stop Loss"/>
          <xsd:enumeration value="Tableau Reports"/>
          <xsd:enumeration value="Teladoc"/>
          <xsd:enumeration value="Templates and Resources"/>
          <xsd:enumeration value="Transgender Support"/>
          <xsd:enumeration value="Transitions"/>
          <xsd:enumeration value="Transgender Care Strategies and Resources"/>
          <xsd:enumeration value="Tribal"/>
          <xsd:enumeration value="Utilization Management"/>
          <xsd:enumeration value="Value-Based Benefit Designs (VBBD)"/>
          <xsd:enumeration value="Vision"/>
          <xsd:enumeration value="Weight Management"/>
          <xsd:enumeration value="Wellness Budgets"/>
          <xsd:enumeration value="Zero Card"/>
        </xsd:restriction>
      </xsd:simpleType>
    </xsd:element>
    <xsd:element name="Functional_x0020_Group" ma:index="5" nillable="true" ma:displayName="Functional Group" ma:internalName="Functional_x0020_Group">
      <xsd:complexType>
        <xsd:complexContent>
          <xsd:extension base="dms:MultiChoice">
            <xsd:sequence>
              <xsd:element name="Value" maxOccurs="unbounded" minOccurs="0" nillable="true">
                <xsd:simpleType>
                  <xsd:restriction base="dms:Choice">
                    <xsd:enumeration value="Accountable Care Organization (ACO)"/>
                    <xsd:enumeration value="Accountable Care Organization (ACO), JV and ACO-like"/>
                    <xsd:enumeration value="Aetna Choice Point of Service (POS) II Network"/>
                    <xsd:enumeration value="Aetna Premier Care Network (APCN)"/>
                    <xsd:enumeration value="Aetna Value Based Network"/>
                    <xsd:enumeration value="Ancillary (dental/vision/disability)"/>
                    <xsd:enumeration value="Behavioral Health"/>
                    <xsd:enumeration value="Biometric Screenings"/>
                    <xsd:enumeration value="Client Materials"/>
                    <xsd:enumeration value="Cost and Quality Transparency"/>
                    <xsd:enumeration value="Cost Management"/>
                    <xsd:enumeration value="COVID"/>
                    <xsd:enumeration value="Customer Service"/>
                    <xsd:enumeration value="Employee Assistance Programs (EAP)"/>
                    <xsd:enumeration value="Healthcare Informatics"/>
                    <xsd:enumeration value="HIT"/>
                    <xsd:enumeration value="Hospital Vertical Value Based Products and Capabilities"/>
                    <xsd:enumeration value="Innovative Solutions"/>
                    <xsd:enumeration value="Kidney"/>
                    <xsd:enumeration value="Medical Management"/>
                    <xsd:enumeration value="Member Materials"/>
                    <xsd:enumeration value="MPS"/>
                    <xsd:enumeration value="Network"/>
                    <xsd:enumeration value="Network Updates"/>
                    <xsd:enumeration value="Payment Integrity"/>
                    <xsd:enumeration value="PHM"/>
                    <xsd:enumeration value="Reference Based Pricing"/>
                    <xsd:enumeration value="Telemedicine"/>
                    <xsd:enumeration value="Templates and Resources"/>
                  </xsd:restriction>
                </xsd:simpleType>
              </xsd:element>
            </xsd:sequence>
          </xsd:extension>
        </xsd:complexContent>
      </xsd:complexType>
    </xsd:element>
    <xsd:element name="Area" ma:index="6" nillable="true" ma:displayName="Area" ma:format="Dropdown" ma:internalName="Area">
      <xsd:simpleType>
        <xsd:restriction base="dms:Choice">
          <xsd:enumeration value="Product"/>
          <xsd:enumeration value="Training"/>
        </xsd:restriction>
      </xsd:simpleType>
    </xsd:element>
    <xsd:element name="Training_x0020_Group" ma:index="7" nillable="true" ma:displayName="Training Group" ma:format="Dropdown" ma:internalName="Training_x0020_Group">
      <xsd:simpleType>
        <xsd:restriction base="dms:Choice">
          <xsd:enumeration value="Sales"/>
          <xsd:enumeration value="Client Management"/>
          <xsd:enumeration value="Client Advocate"/>
          <xsd:enumeration value="All"/>
        </xsd:restriction>
      </xsd:simpleType>
    </xsd:element>
    <xsd:element name="Phase" ma:index="8" nillable="true" ma:displayName="Phase" ma:format="Dropdown" ma:internalName="Phase">
      <xsd:simpleType>
        <xsd:restriction base="dms:Choice">
          <xsd:enumeration value="Foundations"/>
          <xsd:enumeration value="Role Based"/>
          <xsd:enumeration value="On the Job"/>
        </xsd:restriction>
      </xsd:simpleType>
    </xsd:element>
    <xsd:element name="Training_x0020_Doc_x0020_Type" ma:index="9" nillable="true" ma:displayName="Training Doc Type" ma:format="Dropdown" ma:internalName="Training_x0020_Doc_x0020_Type">
      <xsd:simpleType>
        <xsd:restriction base="dms:Choice">
          <xsd:enumeration value="Video"/>
          <xsd:enumeration value="Transcript"/>
          <xsd:enumeration value="Checklist"/>
          <xsd:enumeration value="Doc"/>
        </xsd:restriction>
      </xsd:simpleType>
    </xsd:element>
    <xsd:element name="Template_x0020_Type" ma:index="10" nillable="true" ma:displayName="Template Type" ma:format="Dropdown" ma:internalName="Template_x0020_Type">
      <xsd:simpleType>
        <xsd:restriction base="dms:Choice">
          <xsd:enumeration value="Web Background"/>
          <xsd:enumeration value="PowerPoints"/>
          <xsd:enumeration value="Email"/>
          <xsd:enumeration value="General"/>
          <xsd:enumeration value="Guide"/>
        </xsd:restriction>
      </xsd:simpleType>
    </xsd:element>
    <xsd:element name="List_x0020_Type" ma:index="11" nillable="true" ma:displayName="List Type" ma:format="Dropdown" ma:internalName="List_x0020_Type">
      <xsd:simpleType>
        <xsd:restriction base="dms:Choice">
          <xsd:enumeration value="Slides"/>
          <xsd:enumeration value="Stories"/>
          <xsd:enumeration value="Videos"/>
          <xsd:enumeration value="Members"/>
        </xsd:restriction>
      </xsd:simpleType>
    </xsd:element>
    <xsd:element name="TCOC" ma:index="12" nillable="true" ma:displayName="TCOC" ma:format="Dropdown" ma:internalName="TCOC">
      <xsd:simpleType>
        <xsd:restriction base="dms:Choice">
          <xsd:enumeration value="Access"/>
          <xsd:enumeration value="Cost Avoidance and Prevention"/>
          <xsd:enumeration value="Actionable Data"/>
          <xsd:enumeration value="Payment Integrity"/>
          <xsd:enumeration value="General"/>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Preso_x0020_Center_x0020_filter" ma:index="31" nillable="true" ma:displayName="Preso Center filter" ma:format="Dropdown" ma:internalName="Preso_x0020_Center_x0020_filter">
      <xsd:simpleType>
        <xsd:restriction base="dms:Choice">
          <xsd:enumeration value="Core"/>
          <xsd:enumeration value="Modules"/>
          <xsd:enumeration value="Member Journeys"/>
          <xsd:enumeration value="Standalone"/>
          <xsd:enumeration value="Header"/>
        </xsd:restriction>
      </xsd:simpleType>
    </xsd:element>
    <xsd:element name="Virtual_x0020_BH_x0020_org" ma:index="32" nillable="true" ma:displayName="Virtual BH org" ma:format="Dropdown" ma:internalName="Virtual_x0020_BH_x0020_org">
      <xsd:simpleType>
        <xsd:restriction base="dms:Choice">
          <xsd:enumeration value="Brightline"/>
          <xsd:enumeration value="Talkspace"/>
          <xsd:enumeration value="Meru Health"/>
          <xsd:enumeration value="Telemynd"/>
          <xsd:enumeration value="Equip Health"/>
          <xsd:enumeration value="Brightside"/>
        </xsd:restriction>
      </xsd:simpleType>
    </xsd:element>
  </xsd:schema>
  <xsd:schema xmlns:xsd="http://www.w3.org/2001/XMLSchema" xmlns:xs="http://www.w3.org/2001/XMLSchema" xmlns:dms="http://schemas.microsoft.com/office/2006/documentManagement/types" xmlns:pc="http://schemas.microsoft.com/office/infopath/2007/PartnerControls" targetNamespace="4a305057-7915-4dc1-8d87-e0af8aa5fd24"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COC xmlns="c8e993c8-5cab-4b10-b97a-fefcc71ee387">Actionable Data</TCOC>
    <Content_x0020_Type xmlns="c8e993c8-5cab-4b10-b97a-fefcc71ee387">Marketing Assets</Content_x0020_Type>
    <Phase xmlns="c8e993c8-5cab-4b10-b97a-fefcc71ee387" xsi:nil="true"/>
    <Area xmlns="c8e993c8-5cab-4b10-b97a-fefcc71ee387">Product</Area>
    <Template_x0020_Type xmlns="c8e993c8-5cab-4b10-b97a-fefcc71ee387" xsi:nil="true"/>
    <List_x0020_Type xmlns="c8e993c8-5cab-4b10-b97a-fefcc71ee387" xsi:nil="true"/>
    <Training_x0020_Group xmlns="c8e993c8-5cab-4b10-b97a-fefcc71ee387" xsi:nil="true"/>
    <Functional_x0020_Group xmlns="c8e993c8-5cab-4b10-b97a-fefcc71ee387">
      <Value>Hospital Vertical Value Based Products and Capabilities</Value>
      <Value>Medical Management</Value>
      <Value>Healthcare Informatics</Value>
    </Functional_x0020_Group>
    <Product xmlns="c8e993c8-5cab-4b10-b97a-fefcc71ee387">Health Care Solutions (Segment-Specific Products)</Product>
    <Training_x0020_Doc_x0020_Type xmlns="c8e993c8-5cab-4b10-b97a-fefcc71ee387" xsi:nil="true"/>
    <New_x0020_Brand_x003f_ xmlns="c8e993c8-5cab-4b10-b97a-fefcc71ee387" xsi:nil="true"/>
    <Preso_x0020_Center_x0020_filter xmlns="c8e993c8-5cab-4b10-b97a-fefcc71ee387" xsi:nil="true"/>
    <Virtual_x0020_BH_x0020_org xmlns="c8e993c8-5cab-4b10-b97a-fefcc71ee387" xsi:nil="true"/>
  </documentManagement>
</p:properties>
</file>

<file path=customXml/itemProps1.xml><?xml version="1.0" encoding="utf-8"?>
<ds:datastoreItem xmlns:ds="http://schemas.openxmlformats.org/officeDocument/2006/customXml" ds:itemID="{43985FFF-8F3D-4049-9D5E-6B8E2E4F9EB4}"/>
</file>

<file path=customXml/itemProps2.xml><?xml version="1.0" encoding="utf-8"?>
<ds:datastoreItem xmlns:ds="http://schemas.openxmlformats.org/officeDocument/2006/customXml" ds:itemID="{F55C44DB-0765-4269-98D2-EE62B91ACD97}"/>
</file>

<file path=customXml/itemProps3.xml><?xml version="1.0" encoding="utf-8"?>
<ds:datastoreItem xmlns:ds="http://schemas.openxmlformats.org/officeDocument/2006/customXml" ds:itemID="{EA3E34A2-F9B2-44B4-AE44-4D1CCF95B6A1}"/>
</file>

<file path=docProps/app.xml><?xml version="1.0" encoding="utf-8"?>
<Properties xmlns="http://schemas.openxmlformats.org/officeDocument/2006/extended-properties" xmlns:vt="http://schemas.openxmlformats.org/officeDocument/2006/docPropsVTypes">
  <TotalTime>4631</TotalTime>
  <Words>1657</Words>
  <Application>Microsoft Office PowerPoint</Application>
  <PresentationFormat>Custom</PresentationFormat>
  <Paragraphs>346</Paragraphs>
  <Slides>15</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Calibri</vt:lpstr>
      <vt:lpstr>Century Gothic</vt:lpstr>
      <vt:lpstr>Courier New</vt:lpstr>
      <vt:lpstr>Helvetica Light</vt:lpstr>
      <vt:lpstr>Helvetica Neue</vt:lpstr>
      <vt:lpstr>Helvetica Neue Medium</vt:lpstr>
      <vt:lpstr>Lato Light</vt:lpstr>
      <vt:lpstr>Lucida Sans</vt:lpstr>
      <vt:lpstr>Roboto</vt:lpstr>
      <vt:lpstr>Wingdings</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Meritain-Sales_Health-Care-Client_Enhanced-Medical-Mgt-Reports_Wide_0521</dc:title>
  <dc:creator>Tennant, Lisa</dc:creator>
  <cp:lastModifiedBy>Hawley, Rebecca</cp:lastModifiedBy>
  <cp:revision>414</cp:revision>
  <dcterms:modified xsi:type="dcterms:W3CDTF">2021-05-06T13:50:35Z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837230a-460a-4aec-98a3-ac101fb30b10_Enabled">
    <vt:lpwstr>true</vt:lpwstr>
  </property>
  <property fmtid="{D5CDD505-2E9C-101B-9397-08002B2CF9AE}" pid="3" name="MSIP_Label_7837230a-460a-4aec-98a3-ac101fb30b10_SetDate">
    <vt:lpwstr>2021-05-06T13:50:34Z</vt:lpwstr>
  </property>
  <property fmtid="{D5CDD505-2E9C-101B-9397-08002B2CF9AE}" pid="4" name="MSIP_Label_7837230a-460a-4aec-98a3-ac101fb30b10_Method">
    <vt:lpwstr>Privileged</vt:lpwstr>
  </property>
  <property fmtid="{D5CDD505-2E9C-101B-9397-08002B2CF9AE}" pid="5" name="MSIP_Label_7837230a-460a-4aec-98a3-ac101fb30b10_Name">
    <vt:lpwstr>7837230a-460a-4aec-98a3-ac101fb30b10</vt:lpwstr>
  </property>
  <property fmtid="{D5CDD505-2E9C-101B-9397-08002B2CF9AE}" pid="6" name="MSIP_Label_7837230a-460a-4aec-98a3-ac101fb30b10_SiteId">
    <vt:lpwstr>fabb61b8-3afe-4e75-b934-a47f782b8cd7</vt:lpwstr>
  </property>
  <property fmtid="{D5CDD505-2E9C-101B-9397-08002B2CF9AE}" pid="7" name="MSIP_Label_7837230a-460a-4aec-98a3-ac101fb30b10_ActionId">
    <vt:lpwstr>34de26dc-0308-493c-84ce-358b3a12c36f</vt:lpwstr>
  </property>
  <property fmtid="{D5CDD505-2E9C-101B-9397-08002B2CF9AE}" pid="8" name="MSIP_Label_7837230a-460a-4aec-98a3-ac101fb30b10_ContentBits">
    <vt:lpwstr>0</vt:lpwstr>
  </property>
  <property fmtid="{D5CDD505-2E9C-101B-9397-08002B2CF9AE}" pid="9" name="ContentTypeId">
    <vt:lpwstr>0x010100D3D2A687BF0A0D4E835FB92160DD3CEC</vt:lpwstr>
  </property>
</Properties>
</file>