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702" r:id="rId5"/>
    <p:sldMasterId id="2147483729" r:id="rId6"/>
  </p:sldMasterIdLst>
  <p:notesMasterIdLst>
    <p:notesMasterId r:id="rId15"/>
  </p:notesMasterIdLst>
  <p:handoutMasterIdLst>
    <p:handoutMasterId r:id="rId16"/>
  </p:handoutMasterIdLst>
  <p:sldIdLst>
    <p:sldId id="2147469393" r:id="rId7"/>
    <p:sldId id="2147469284" r:id="rId8"/>
    <p:sldId id="2147469397" r:id="rId9"/>
    <p:sldId id="2147469401" r:id="rId10"/>
    <p:sldId id="2147469403" r:id="rId11"/>
    <p:sldId id="2147469404" r:id="rId12"/>
    <p:sldId id="2147469398" r:id="rId13"/>
    <p:sldId id="21474693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064D69-068F-FA95-2FB4-53A470AB2981}" name="Morkel, Holly A" initials="MHA" userId="Morkel, Holly A" providerId="None"/>
  <p188:author id="{3BCD43A0-B4BB-C207-9A0D-08D6D03C737F}" name="Will Goudreau" initials="WG" userId="Will Goudreau" providerId="None"/>
  <p188:author id="{F597DFAB-8B3D-B196-3666-75D284C8423D}" name="Ortiz, Pamela J" initials="OJ" userId="S::ortizp2@meritain.com::f88ae66d-9f9d-4bb1-978d-b882fa2c54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15E"/>
    <a:srgbClr val="F2F2F2"/>
    <a:srgbClr val="F14A16"/>
    <a:srgbClr val="CEE4F4"/>
    <a:srgbClr val="35589A"/>
    <a:srgbClr val="FFCF01"/>
    <a:srgbClr val="9A3DD3"/>
    <a:srgbClr val="FF33CC"/>
    <a:srgbClr val="FF66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9" autoAdjust="0"/>
    <p:restoredTop sz="91986" autoAdjust="0"/>
  </p:normalViewPr>
  <p:slideViewPr>
    <p:cSldViewPr snapToGrid="0">
      <p:cViewPr varScale="1">
        <p:scale>
          <a:sx n="80" d="100"/>
          <a:sy n="80" d="100"/>
        </p:scale>
        <p:origin x="10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01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9BBDE5-6AAC-413F-8F38-4981260EFA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AD4CA-D381-4B90-8549-F58B9092FB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AD422-02F7-4FEB-9502-CCDF624B666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E13EE-1026-4165-B0EB-14C8EDC066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AFFD7-D4BB-456B-B998-A5C43A1A58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9FBA9-C45E-4B4D-B2E1-31A58D54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73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02735-ED29-4EF0-9BEB-41E64D545F6E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C4093-5089-4C6B-A864-3EE9C7DFD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8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8D872-FF65-4098-A316-1FE0CA4A41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347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8D872-FF65-4098-A316-1FE0CA4A41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22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8D872-FF65-4098-A316-1FE0CA4A41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15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C4093-5089-4C6B-A864-3EE9C7DFD0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C4093-5089-4C6B-A864-3EE9C7DFD0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7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C9A1A276-E944-4D92-92B7-CB613F153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8095E89-D725-400E-A33E-939FC23D4DB8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3B374-1F9D-4B5E-81FA-AB48673B1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7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2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01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C9A1A276-E944-4D92-92B7-CB613F153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8095E89-D725-400E-A33E-939FC23D4DB8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3B374-1F9D-4B5E-81FA-AB48673B1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1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ew business people shaking hands&#10;&#10;Description automatically generated with low confidence">
            <a:extLst>
              <a:ext uri="{FF2B5EF4-FFF2-40B4-BE49-F238E27FC236}">
                <a16:creationId xmlns:a16="http://schemas.microsoft.com/office/drawing/2014/main" id="{015483F3-DE9E-4FCE-8C1A-579D428B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737E4827-A482-4906-BE79-E227084C54A2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891BE-F219-40FD-9EB2-5F05D78CE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7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4BD81917-D6DE-4CD8-867D-AB27D61B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CB57A5D3-B8CE-4895-9EF2-518FC5BE7774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4071F-CCE6-4F65-BAD7-5D364B691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05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5E4D1C40-6D42-47E6-9859-00D241BE4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D079E2C8-89CC-444B-B93A-6803FAC574F0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1710F-7202-4DEF-80A2-824A8B0BE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7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with a computer and a glass of water&#10;&#10;Description automatically generated with low confidence">
            <a:extLst>
              <a:ext uri="{FF2B5EF4-FFF2-40B4-BE49-F238E27FC236}">
                <a16:creationId xmlns:a16="http://schemas.microsoft.com/office/drawing/2014/main" id="{B9A45D19-6C35-4324-9AC7-24FFE969F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22B7FFD6-471C-4A2B-BADD-E1C9AEEE547D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4B24FB-7008-4360-BD0F-53BDDD1B9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70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709FDF26-0FAE-489E-B4E1-3F904E113C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C5BD37DC-3264-4F4E-A199-71B68F1370D4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C59BD-3913-44D1-8FDA-417E87223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4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9F5029EF-C9B1-40CA-B7DA-7011ABA64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F0B21D9D-F4A1-443A-AA89-E91D16122337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D6F47-3ADD-41DF-9B70-041702AAA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5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37F9DEF6-EA5E-4EC0-B61C-E32D164478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04958577-BCE5-4E90-8C7F-40D25BCA48E6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745EF-86D6-406C-BF5A-DED283602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84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climbing a mountain&#10;&#10;Description automatically generated with low confidence">
            <a:extLst>
              <a:ext uri="{FF2B5EF4-FFF2-40B4-BE49-F238E27FC236}">
                <a16:creationId xmlns:a16="http://schemas.microsoft.com/office/drawing/2014/main" id="{D72C19F8-759B-4F7C-BE05-000822B84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F8FDF-1120-48C1-A7B2-14B424B3A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7117489" y="5379309"/>
            <a:ext cx="4753233" cy="11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8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ew business people shaking hands&#10;&#10;Description automatically generated with low confidence">
            <a:extLst>
              <a:ext uri="{FF2B5EF4-FFF2-40B4-BE49-F238E27FC236}">
                <a16:creationId xmlns:a16="http://schemas.microsoft.com/office/drawing/2014/main" id="{015483F3-DE9E-4FCE-8C1A-579D428B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737E4827-A482-4906-BE79-E227084C54A2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891BE-F219-40FD-9EB2-5F05D78CE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7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1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2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20284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023 Standard-No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7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70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Payment Integ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496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522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720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C9A1A276-E944-4D92-92B7-CB613F153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8095E89-D725-400E-A33E-939FC23D4DB8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3B374-1F9D-4B5E-81FA-AB48673B1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5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ew business people shaking hands&#10;&#10;Description automatically generated with low confidence">
            <a:extLst>
              <a:ext uri="{FF2B5EF4-FFF2-40B4-BE49-F238E27FC236}">
                <a16:creationId xmlns:a16="http://schemas.microsoft.com/office/drawing/2014/main" id="{015483F3-DE9E-4FCE-8C1A-579D428B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737E4827-A482-4906-BE79-E227084C54A2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891BE-F219-40FD-9EB2-5F05D78CE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42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4BD81917-D6DE-4CD8-867D-AB27D61B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CB57A5D3-B8CE-4895-9EF2-518FC5BE7774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4071F-CCE6-4F65-BAD7-5D364B691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4BD81917-D6DE-4CD8-867D-AB27D61B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CB57A5D3-B8CE-4895-9EF2-518FC5BE7774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4071F-CCE6-4F65-BAD7-5D364B691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7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6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5E4D1C40-6D42-47E6-9859-00D241BE4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D079E2C8-89CC-444B-B93A-6803FAC574F0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1710F-7202-4DEF-80A2-824A8B0BE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59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with a computer and a glass of water&#10;&#10;Description automatically generated with low confidence">
            <a:extLst>
              <a:ext uri="{FF2B5EF4-FFF2-40B4-BE49-F238E27FC236}">
                <a16:creationId xmlns:a16="http://schemas.microsoft.com/office/drawing/2014/main" id="{B9A45D19-6C35-4324-9AC7-24FFE969F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22B7FFD6-471C-4A2B-BADD-E1C9AEEE547D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4B24FB-7008-4360-BD0F-53BDDD1B9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41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709FDF26-0FAE-489E-B4E1-3F904E113C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C5BD37DC-3264-4F4E-A199-71B68F1370D4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C59BD-3913-44D1-8FDA-417E87223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8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9F5029EF-C9B1-40CA-B7DA-7011ABA64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F0B21D9D-F4A1-443A-AA89-E91D16122337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D6F47-3ADD-41DF-9B70-041702AAA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37F9DEF6-EA5E-4EC0-B61C-E32D164478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04958577-BCE5-4E90-8C7F-40D25BCA48E6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745EF-86D6-406C-BF5A-DED283602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3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climbing a mountain&#10;&#10;Description automatically generated with low confidence">
            <a:extLst>
              <a:ext uri="{FF2B5EF4-FFF2-40B4-BE49-F238E27FC236}">
                <a16:creationId xmlns:a16="http://schemas.microsoft.com/office/drawing/2014/main" id="{D72C19F8-759B-4F7C-BE05-000822B84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F8FDF-1120-48C1-A7B2-14B424B3A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7117489" y="5379309"/>
            <a:ext cx="4753233" cy="11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72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408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C9A1A276-E944-4D92-92B7-CB613F153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8095E89-D725-400E-A33E-939FC23D4DB8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3B374-1F9D-4B5E-81FA-AB48673B1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58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ew business people shaking hands&#10;&#10;Description automatically generated with low confidence">
            <a:extLst>
              <a:ext uri="{FF2B5EF4-FFF2-40B4-BE49-F238E27FC236}">
                <a16:creationId xmlns:a16="http://schemas.microsoft.com/office/drawing/2014/main" id="{015483F3-DE9E-4FCE-8C1A-579D428B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737E4827-A482-4906-BE79-E227084C54A2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891BE-F219-40FD-9EB2-5F05D78CE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92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4BD81917-D6DE-4CD8-867D-AB27D61B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CB57A5D3-B8CE-4895-9EF2-518FC5BE7774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4071F-CCE6-4F65-BAD7-5D364B691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1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5E4D1C40-6D42-47E6-9859-00D241BE4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D079E2C8-89CC-444B-B93A-6803FAC574F0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1710F-7202-4DEF-80A2-824A8B0BE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7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81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5E4D1C40-6D42-47E6-9859-00D241BE4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D079E2C8-89CC-444B-B93A-6803FAC574F0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1710F-7202-4DEF-80A2-824A8B0BE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7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with a computer and a glass of water&#10;&#10;Description automatically generated with low confidence">
            <a:extLst>
              <a:ext uri="{FF2B5EF4-FFF2-40B4-BE49-F238E27FC236}">
                <a16:creationId xmlns:a16="http://schemas.microsoft.com/office/drawing/2014/main" id="{B9A45D19-6C35-4324-9AC7-24FFE969F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22B7FFD6-471C-4A2B-BADD-E1C9AEEE547D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4B24FB-7008-4360-BD0F-53BDDD1B9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13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709FDF26-0FAE-489E-B4E1-3F904E113C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C5BD37DC-3264-4F4E-A199-71B68F1370D4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C59BD-3913-44D1-8FDA-417E87223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7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9F5029EF-C9B1-40CA-B7DA-7011ABA64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F0B21D9D-F4A1-443A-AA89-E91D16122337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D6F47-3ADD-41DF-9B70-041702AAA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94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product on a shelf&#10;&#10;Description automatically generated">
            <a:extLst>
              <a:ext uri="{FF2B5EF4-FFF2-40B4-BE49-F238E27FC236}">
                <a16:creationId xmlns:a16="http://schemas.microsoft.com/office/drawing/2014/main" id="{356501D5-9982-6A39-CFA9-FA550A54E8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04958577-BCE5-4E90-8C7F-40D25BCA48E6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745EF-86D6-406C-BF5A-DED283602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6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99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climbing a mountain&#10;&#10;Description automatically generated with low confidence">
            <a:extLst>
              <a:ext uri="{FF2B5EF4-FFF2-40B4-BE49-F238E27FC236}">
                <a16:creationId xmlns:a16="http://schemas.microsoft.com/office/drawing/2014/main" id="{D72C19F8-759B-4F7C-BE05-000822B84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F8FDF-1120-48C1-A7B2-14B424B3A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7117489" y="5379309"/>
            <a:ext cx="4753233" cy="11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96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93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with a computer and a glass of water&#10;&#10;Description automatically generated with low confidence">
            <a:extLst>
              <a:ext uri="{FF2B5EF4-FFF2-40B4-BE49-F238E27FC236}">
                <a16:creationId xmlns:a16="http://schemas.microsoft.com/office/drawing/2014/main" id="{B9A45D19-6C35-4324-9AC7-24FFE969F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22B7FFD6-471C-4A2B-BADD-E1C9AEEE547D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4B24FB-7008-4360-BD0F-53BDDD1B9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7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3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709FDF26-0FAE-489E-B4E1-3F904E113C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Isosceles Triangle 10">
            <a:extLst>
              <a:ext uri="{FF2B5EF4-FFF2-40B4-BE49-F238E27FC236}">
                <a16:creationId xmlns:a16="http://schemas.microsoft.com/office/drawing/2014/main" id="{C5BD37DC-3264-4F4E-A199-71B68F1370D4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C59BD-3913-44D1-8FDA-417E87223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7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27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people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9F5029EF-C9B1-40CA-B7DA-7011ABA64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F0B21D9D-F4A1-443A-AA89-E91D16122337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D6F47-3ADD-41DF-9B70-041702AAA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7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2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37F9DEF6-EA5E-4EC0-B61C-E32D164478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Isosceles Triangle 10">
            <a:extLst>
              <a:ext uri="{FF2B5EF4-FFF2-40B4-BE49-F238E27FC236}">
                <a16:creationId xmlns:a16="http://schemas.microsoft.com/office/drawing/2014/main" id="{04958577-BCE5-4E90-8C7F-40D25BCA48E6}"/>
              </a:ext>
            </a:extLst>
          </p:cNvPr>
          <p:cNvSpPr/>
          <p:nvPr userDrawn="1"/>
        </p:nvSpPr>
        <p:spPr>
          <a:xfrm>
            <a:off x="7429500" y="3429000"/>
            <a:ext cx="4762500" cy="3429000"/>
          </a:xfrm>
          <a:custGeom>
            <a:avLst/>
            <a:gdLst>
              <a:gd name="connsiteX0" fmla="*/ 0 w 3314700"/>
              <a:gd name="connsiteY0" fmla="*/ 1895475 h 1895475"/>
              <a:gd name="connsiteX1" fmla="*/ 1657350 w 3314700"/>
              <a:gd name="connsiteY1" fmla="*/ 0 h 1895475"/>
              <a:gd name="connsiteX2" fmla="*/ 3314700 w 3314700"/>
              <a:gd name="connsiteY2" fmla="*/ 1895475 h 1895475"/>
              <a:gd name="connsiteX3" fmla="*/ 0 w 3314700"/>
              <a:gd name="connsiteY3" fmla="*/ 1895475 h 1895475"/>
              <a:gd name="connsiteX0" fmla="*/ 0 w 3314700"/>
              <a:gd name="connsiteY0" fmla="*/ 2705100 h 2705100"/>
              <a:gd name="connsiteX1" fmla="*/ 3314700 w 3314700"/>
              <a:gd name="connsiteY1" fmla="*/ 0 h 2705100"/>
              <a:gd name="connsiteX2" fmla="*/ 3314700 w 3314700"/>
              <a:gd name="connsiteY2" fmla="*/ 2705100 h 2705100"/>
              <a:gd name="connsiteX3" fmla="*/ 0 w 3314700"/>
              <a:gd name="connsiteY3" fmla="*/ 270510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0" h="2705100">
                <a:moveTo>
                  <a:pt x="0" y="2705100"/>
                </a:moveTo>
                <a:lnTo>
                  <a:pt x="3314700" y="0"/>
                </a:lnTo>
                <a:lnTo>
                  <a:pt x="3314700" y="2705100"/>
                </a:lnTo>
                <a:lnTo>
                  <a:pt x="0" y="2705100"/>
                </a:lnTo>
                <a:close/>
              </a:path>
            </a:pathLst>
          </a:cu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5745EF-86D6-406C-BF5A-DED283602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9263706" y="5725297"/>
            <a:ext cx="2730584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1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climbing a mountain&#10;&#10;Description automatically generated with low confidence">
            <a:extLst>
              <a:ext uri="{FF2B5EF4-FFF2-40B4-BE49-F238E27FC236}">
                <a16:creationId xmlns:a16="http://schemas.microsoft.com/office/drawing/2014/main" id="{D72C19F8-759B-4F7C-BE05-000822B845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1F8FDF-1120-48C1-A7B2-14B424B3A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0" t="-5403" r="-513" b="-4853"/>
          <a:stretch/>
        </p:blipFill>
        <p:spPr>
          <a:xfrm>
            <a:off x="7117490" y="5379309"/>
            <a:ext cx="4753233" cy="116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1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F0EB23-A1F4-42D9-87C1-18BE25F2A7EF}"/>
              </a:ext>
            </a:extLst>
          </p:cNvPr>
          <p:cNvSpPr txBox="1"/>
          <p:nvPr userDrawn="1"/>
        </p:nvSpPr>
        <p:spPr>
          <a:xfrm>
            <a:off x="232611" y="6480904"/>
            <a:ext cx="946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2CE3-C92F-4A9A-B55C-05C5545FA2A2}" type="slidenum">
              <a:rPr lang="en-US" sz="800" smtClean="0">
                <a:solidFill>
                  <a:schemeClr val="accent2"/>
                </a:solidFill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pPr marL="0" marR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aseline="0" dirty="0">
                <a:solidFill>
                  <a:schemeClr val="accent2"/>
                </a:solidFill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t> | </a:t>
            </a:r>
            <a:r>
              <a:rPr lang="en-US" sz="800" b="0" dirty="0">
                <a:solidFill>
                  <a:schemeClr val="accent2"/>
                </a:solidFill>
                <a:latin typeface="CVS Health Sans" panose="020B0504020202020204" pitchFamily="34" charset="0"/>
                <a:cs typeface="Arial" pitchFamily="34" charset="0"/>
              </a:rPr>
              <a:t>Meritain Health</a:t>
            </a:r>
            <a:endParaRPr lang="en-US" sz="800" b="1" dirty="0">
              <a:solidFill>
                <a:schemeClr val="accent2"/>
              </a:solidFill>
              <a:latin typeface="CVS Health Sans" panose="020B05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4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F0EB23-A1F4-42D9-87C1-18BE25F2A7EF}"/>
              </a:ext>
            </a:extLst>
          </p:cNvPr>
          <p:cNvSpPr txBox="1"/>
          <p:nvPr userDrawn="1"/>
        </p:nvSpPr>
        <p:spPr>
          <a:xfrm>
            <a:off x="232611" y="6480904"/>
            <a:ext cx="946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2CE3-C92F-4A9A-B55C-05C5545FA2A2}" type="slidenum">
              <a:rPr lang="en-US" sz="800" smtClean="0">
                <a:solidFill>
                  <a:schemeClr val="accent2"/>
                </a:solidFill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pPr marL="0" marR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aseline="0" dirty="0">
                <a:solidFill>
                  <a:schemeClr val="accent2"/>
                </a:solidFill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t> | </a:t>
            </a:r>
            <a:r>
              <a:rPr lang="en-US" sz="800" b="0" dirty="0">
                <a:solidFill>
                  <a:schemeClr val="accent2"/>
                </a:solidFill>
                <a:latin typeface="CVS Health Sans" panose="020B0504020202020204" pitchFamily="34" charset="0"/>
                <a:cs typeface="Arial" pitchFamily="34" charset="0"/>
              </a:rPr>
              <a:t>Meritain Health</a:t>
            </a:r>
            <a:endParaRPr lang="en-US" sz="800" b="1" dirty="0">
              <a:solidFill>
                <a:schemeClr val="accent2"/>
              </a:solidFill>
              <a:latin typeface="CVS Health Sans" panose="020B05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1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6F0EB23-A1F4-42D9-87C1-18BE25F2A7EF}"/>
              </a:ext>
            </a:extLst>
          </p:cNvPr>
          <p:cNvSpPr txBox="1"/>
          <p:nvPr userDrawn="1"/>
        </p:nvSpPr>
        <p:spPr>
          <a:xfrm>
            <a:off x="232611" y="6480904"/>
            <a:ext cx="946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2CE3-C92F-4A9A-B55C-05C5545FA2A2}" type="slidenum">
              <a:rPr lang="en-US" sz="800" smtClean="0">
                <a:solidFill>
                  <a:schemeClr val="tx1"/>
                </a:solidFill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pPr marL="0" marR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aseline="0" dirty="0">
                <a:solidFill>
                  <a:schemeClr val="tx1"/>
                </a:solidFill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t> | </a:t>
            </a:r>
            <a:r>
              <a:rPr lang="en-US" sz="800" b="0" dirty="0">
                <a:solidFill>
                  <a:schemeClr val="tx1"/>
                </a:solidFill>
                <a:latin typeface="CVS Health Sans" panose="020B0504020202020204" pitchFamily="34" charset="0"/>
                <a:cs typeface="Arial" pitchFamily="34" charset="0"/>
              </a:rPr>
              <a:t>Meritain Health</a:t>
            </a:r>
            <a:endParaRPr lang="en-US" sz="800" b="1" dirty="0">
              <a:solidFill>
                <a:schemeClr val="tx1"/>
              </a:solidFill>
              <a:latin typeface="CVS Health Sans" panose="020B05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17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youtu.be/0r0h8bFo30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meritain.com/wp-content/uploads/2023/11/2024_OTCHS_Catalog_English_AetnaMeritainValue_FINAL-101223.pdf" TargetMode="External"/><Relationship Id="rId7" Type="http://schemas.openxmlformats.org/officeDocument/2006/relationships/hyperlink" Target="https://www.meritain.com/wp-content/uploads/2023/11/Meritain-OTC-Welcome-Letter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hyperlink" Target="https://www.meritain.com/wp-content/uploads/2023/11/2024_OTCHS_Catalog_Spanish_AetnaMeritainValue_FINAL-101223.pdf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hyperlink" Target="https://www.meritain.com/wp-content/uploads/2023/11/MH_Members-Flyer_Over-the-Counter-Benefits_1123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27.png"/><Relationship Id="rId10" Type="http://schemas.openxmlformats.org/officeDocument/2006/relationships/image" Target="../media/image30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and person looking at a product&#10;&#10;Description automatically generated">
            <a:extLst>
              <a:ext uri="{FF2B5EF4-FFF2-40B4-BE49-F238E27FC236}">
                <a16:creationId xmlns:a16="http://schemas.microsoft.com/office/drawing/2014/main" id="{008D48AB-0B83-D086-CCA9-E00479BF8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6" b="4157"/>
          <a:stretch/>
        </p:blipFill>
        <p:spPr>
          <a:xfrm>
            <a:off x="-1889" y="0"/>
            <a:ext cx="12193890" cy="66990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09CC01-6E58-4CC4-82C9-54BA82FA6758}"/>
              </a:ext>
            </a:extLst>
          </p:cNvPr>
          <p:cNvSpPr/>
          <p:nvPr/>
        </p:nvSpPr>
        <p:spPr>
          <a:xfrm>
            <a:off x="-10600" y="4848726"/>
            <a:ext cx="12202600" cy="2009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1BF11-A94F-4F4D-9FCD-18CB7AA85CC2}"/>
              </a:ext>
            </a:extLst>
          </p:cNvPr>
          <p:cNvSpPr txBox="1"/>
          <p:nvPr/>
        </p:nvSpPr>
        <p:spPr>
          <a:xfrm>
            <a:off x="232611" y="6480904"/>
            <a:ext cx="946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2CE3-C92F-4A9A-B55C-05C5545FA2A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t> |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cs typeface="Arial" pitchFamily="34" charset="0"/>
              </a:rPr>
              <a:t>Meritain Health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VS Health Sans" panose="020B0504020202020204" pitchFamily="34" charset="0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1F4AA4-EF94-4F4E-87F4-DC81E7F9D8BB}"/>
              </a:ext>
            </a:extLst>
          </p:cNvPr>
          <p:cNvSpPr txBox="1">
            <a:spLocks/>
          </p:cNvSpPr>
          <p:nvPr/>
        </p:nvSpPr>
        <p:spPr>
          <a:xfrm>
            <a:off x="232611" y="3409531"/>
            <a:ext cx="8786061" cy="133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Over-the-Counter (OTC)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Health Solutions</a:t>
            </a:r>
          </a:p>
        </p:txBody>
      </p:sp>
    </p:spTree>
    <p:extLst>
      <p:ext uri="{BB962C8B-B14F-4D97-AF65-F5344CB8AC3E}">
        <p14:creationId xmlns:p14="http://schemas.microsoft.com/office/powerpoint/2010/main" val="176800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518E61-6DB0-EA06-8E4B-168F0E66D344}"/>
              </a:ext>
            </a:extLst>
          </p:cNvPr>
          <p:cNvSpPr/>
          <p:nvPr/>
        </p:nvSpPr>
        <p:spPr>
          <a:xfrm>
            <a:off x="0" y="1"/>
            <a:ext cx="12192000" cy="133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C7DDB9-86CB-4C54-ED2B-97F273544A1F}"/>
              </a:ext>
            </a:extLst>
          </p:cNvPr>
          <p:cNvSpPr txBox="1">
            <a:spLocks/>
          </p:cNvSpPr>
          <p:nvPr/>
        </p:nvSpPr>
        <p:spPr>
          <a:xfrm>
            <a:off x="360947" y="364254"/>
            <a:ext cx="6043863" cy="594561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CVS OTC Health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D56FF-EB72-ADD4-1AB1-616C446821EB}"/>
              </a:ext>
            </a:extLst>
          </p:cNvPr>
          <p:cNvSpPr txBox="1"/>
          <p:nvPr/>
        </p:nvSpPr>
        <p:spPr>
          <a:xfrm>
            <a:off x="360947" y="1584614"/>
            <a:ext cx="1070734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Program Benefits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27248D-20AF-9E3A-8A10-41B29A1219DB}"/>
              </a:ext>
            </a:extLst>
          </p:cNvPr>
          <p:cNvCxnSpPr/>
          <p:nvPr/>
        </p:nvCxnSpPr>
        <p:spPr>
          <a:xfrm>
            <a:off x="2422358" y="2278176"/>
            <a:ext cx="0" cy="3474720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EBF3CB3-FA34-F6E7-A6B1-E533CD1BD17C}"/>
              </a:ext>
            </a:extLst>
          </p:cNvPr>
          <p:cNvSpPr txBox="1"/>
          <p:nvPr/>
        </p:nvSpPr>
        <p:spPr>
          <a:xfrm>
            <a:off x="2805696" y="2435492"/>
            <a:ext cx="7397559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8D2048">
                  <a:lumMod val="20000"/>
                  <a:lumOff val="8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Additional value to your employees by impacting their health and wellness journeys.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CEFFA-3238-8B4E-FAA8-CF3039D2D4CD}"/>
              </a:ext>
            </a:extLst>
          </p:cNvPr>
          <p:cNvSpPr txBox="1"/>
          <p:nvPr/>
        </p:nvSpPr>
        <p:spPr>
          <a:xfrm>
            <a:off x="2805696" y="3771528"/>
            <a:ext cx="870571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8D2048">
                  <a:lumMod val="20000"/>
                  <a:lumOff val="8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Cost effective - Reduces medical costs.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25513-6357-F1CC-2B3F-C6E11DC806A7}"/>
              </a:ext>
            </a:extLst>
          </p:cNvPr>
          <p:cNvSpPr txBox="1"/>
          <p:nvPr/>
        </p:nvSpPr>
        <p:spPr>
          <a:xfrm>
            <a:off x="2805696" y="4745297"/>
            <a:ext cx="8705718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2400" kern="0" dirty="0">
                <a:solidFill>
                  <a:srgbClr val="000000"/>
                </a:solidFill>
                <a:latin typeface="CVS Health Sans" panose="020B0504020202020204" pitchFamily="34" charset="0"/>
              </a:rPr>
              <a:t>Convenient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Gotham A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CVS Health Sans" panose="020B0504020202020204" pitchFamily="34" charset="0"/>
              </a:rPr>
              <a:t>- 70% of people in the U.S. live within three miles of a CVS Health location. Or order online or over-the-phone.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4A4C81-7269-80D4-EF9C-2BDA40776A0B}"/>
              </a:ext>
            </a:extLst>
          </p:cNvPr>
          <p:cNvCxnSpPr/>
          <p:nvPr/>
        </p:nvCxnSpPr>
        <p:spPr>
          <a:xfrm flipH="1">
            <a:off x="545432" y="3434216"/>
            <a:ext cx="1876926" cy="0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53E81A-0C84-665F-6118-5DD31AA883A3}"/>
              </a:ext>
            </a:extLst>
          </p:cNvPr>
          <p:cNvCxnSpPr/>
          <p:nvPr/>
        </p:nvCxnSpPr>
        <p:spPr>
          <a:xfrm flipH="1">
            <a:off x="545432" y="4578602"/>
            <a:ext cx="1876926" cy="0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">
            <a:extLst>
              <a:ext uri="{FF2B5EF4-FFF2-40B4-BE49-F238E27FC236}">
                <a16:creationId xmlns:a16="http://schemas.microsoft.com/office/drawing/2014/main" id="{4F096B9A-1A6A-AA89-03B0-CA45A81C88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6190" y="2339678"/>
            <a:ext cx="1050926" cy="919164"/>
            <a:chOff x="568" y="939"/>
            <a:chExt cx="662" cy="579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C6AC8896-CCD3-0B52-A656-A221FE58958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8" y="942"/>
              <a:ext cx="66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51EA6E2-1AF9-14E0-DFF0-21C580F08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958"/>
              <a:ext cx="202" cy="324"/>
            </a:xfrm>
            <a:custGeom>
              <a:avLst/>
              <a:gdLst>
                <a:gd name="T0" fmla="*/ 136 w 141"/>
                <a:gd name="T1" fmla="*/ 77 h 226"/>
                <a:gd name="T2" fmla="*/ 128 w 141"/>
                <a:gd name="T3" fmla="*/ 78 h 226"/>
                <a:gd name="T4" fmla="*/ 125 w 141"/>
                <a:gd name="T5" fmla="*/ 83 h 226"/>
                <a:gd name="T6" fmla="*/ 126 w 141"/>
                <a:gd name="T7" fmla="*/ 57 h 226"/>
                <a:gd name="T8" fmla="*/ 71 w 141"/>
                <a:gd name="T9" fmla="*/ 0 h 226"/>
                <a:gd name="T10" fmla="*/ 69 w 141"/>
                <a:gd name="T11" fmla="*/ 0 h 226"/>
                <a:gd name="T12" fmla="*/ 14 w 141"/>
                <a:gd name="T13" fmla="*/ 57 h 226"/>
                <a:gd name="T14" fmla="*/ 16 w 141"/>
                <a:gd name="T15" fmla="*/ 84 h 226"/>
                <a:gd name="T16" fmla="*/ 11 w 141"/>
                <a:gd name="T17" fmla="*/ 78 h 226"/>
                <a:gd name="T18" fmla="*/ 4 w 141"/>
                <a:gd name="T19" fmla="*/ 77 h 226"/>
                <a:gd name="T20" fmla="*/ 6 w 141"/>
                <a:gd name="T21" fmla="*/ 91 h 226"/>
                <a:gd name="T22" fmla="*/ 12 w 141"/>
                <a:gd name="T23" fmla="*/ 107 h 226"/>
                <a:gd name="T24" fmla="*/ 17 w 141"/>
                <a:gd name="T25" fmla="*/ 111 h 226"/>
                <a:gd name="T26" fmla="*/ 20 w 141"/>
                <a:gd name="T27" fmla="*/ 109 h 226"/>
                <a:gd name="T28" fmla="*/ 20 w 141"/>
                <a:gd name="T29" fmla="*/ 109 h 226"/>
                <a:gd name="T30" fmla="*/ 20 w 141"/>
                <a:gd name="T31" fmla="*/ 109 h 226"/>
                <a:gd name="T32" fmla="*/ 25 w 141"/>
                <a:gd name="T33" fmla="*/ 122 h 226"/>
                <a:gd name="T34" fmla="*/ 34 w 141"/>
                <a:gd name="T35" fmla="*/ 136 h 226"/>
                <a:gd name="T36" fmla="*/ 19 w 141"/>
                <a:gd name="T37" fmla="*/ 183 h 226"/>
                <a:gd name="T38" fmla="*/ 70 w 141"/>
                <a:gd name="T39" fmla="*/ 225 h 226"/>
                <a:gd name="T40" fmla="*/ 122 w 141"/>
                <a:gd name="T41" fmla="*/ 183 h 226"/>
                <a:gd name="T42" fmla="*/ 106 w 141"/>
                <a:gd name="T43" fmla="*/ 136 h 226"/>
                <a:gd name="T44" fmla="*/ 115 w 141"/>
                <a:gd name="T45" fmla="*/ 122 h 226"/>
                <a:gd name="T46" fmla="*/ 120 w 141"/>
                <a:gd name="T47" fmla="*/ 109 h 226"/>
                <a:gd name="T48" fmla="*/ 120 w 141"/>
                <a:gd name="T49" fmla="*/ 109 h 226"/>
                <a:gd name="T50" fmla="*/ 123 w 141"/>
                <a:gd name="T51" fmla="*/ 111 h 226"/>
                <a:gd name="T52" fmla="*/ 128 w 141"/>
                <a:gd name="T53" fmla="*/ 107 h 226"/>
                <a:gd name="T54" fmla="*/ 134 w 141"/>
                <a:gd name="T55" fmla="*/ 91 h 226"/>
                <a:gd name="T56" fmla="*/ 136 w 141"/>
                <a:gd name="T57" fmla="*/ 7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1" h="226">
                  <a:moveTo>
                    <a:pt x="136" y="77"/>
                  </a:moveTo>
                  <a:cubicBezTo>
                    <a:pt x="135" y="72"/>
                    <a:pt x="132" y="75"/>
                    <a:pt x="128" y="78"/>
                  </a:cubicBezTo>
                  <a:cubicBezTo>
                    <a:pt x="127" y="79"/>
                    <a:pt x="126" y="81"/>
                    <a:pt x="125" y="83"/>
                  </a:cubicBezTo>
                  <a:cubicBezTo>
                    <a:pt x="126" y="74"/>
                    <a:pt x="127" y="62"/>
                    <a:pt x="126" y="57"/>
                  </a:cubicBezTo>
                  <a:cubicBezTo>
                    <a:pt x="122" y="29"/>
                    <a:pt x="112" y="1"/>
                    <a:pt x="71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26" y="1"/>
                    <a:pt x="19" y="24"/>
                    <a:pt x="14" y="57"/>
                  </a:cubicBezTo>
                  <a:cubicBezTo>
                    <a:pt x="13" y="62"/>
                    <a:pt x="15" y="75"/>
                    <a:pt x="16" y="84"/>
                  </a:cubicBezTo>
                  <a:cubicBezTo>
                    <a:pt x="14" y="82"/>
                    <a:pt x="13" y="80"/>
                    <a:pt x="11" y="78"/>
                  </a:cubicBezTo>
                  <a:cubicBezTo>
                    <a:pt x="8" y="75"/>
                    <a:pt x="4" y="72"/>
                    <a:pt x="4" y="77"/>
                  </a:cubicBezTo>
                  <a:cubicBezTo>
                    <a:pt x="2" y="84"/>
                    <a:pt x="4" y="86"/>
                    <a:pt x="6" y="91"/>
                  </a:cubicBezTo>
                  <a:cubicBezTo>
                    <a:pt x="7" y="95"/>
                    <a:pt x="10" y="103"/>
                    <a:pt x="12" y="107"/>
                  </a:cubicBezTo>
                  <a:cubicBezTo>
                    <a:pt x="13" y="110"/>
                    <a:pt x="16" y="111"/>
                    <a:pt x="17" y="111"/>
                  </a:cubicBezTo>
                  <a:cubicBezTo>
                    <a:pt x="18" y="110"/>
                    <a:pt x="19" y="110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2" y="115"/>
                    <a:pt x="24" y="120"/>
                    <a:pt x="25" y="122"/>
                  </a:cubicBezTo>
                  <a:cubicBezTo>
                    <a:pt x="28" y="128"/>
                    <a:pt x="31" y="132"/>
                    <a:pt x="34" y="136"/>
                  </a:cubicBezTo>
                  <a:cubicBezTo>
                    <a:pt x="38" y="146"/>
                    <a:pt x="39" y="163"/>
                    <a:pt x="19" y="183"/>
                  </a:cubicBezTo>
                  <a:cubicBezTo>
                    <a:pt x="0" y="201"/>
                    <a:pt x="36" y="226"/>
                    <a:pt x="70" y="225"/>
                  </a:cubicBezTo>
                  <a:cubicBezTo>
                    <a:pt x="105" y="226"/>
                    <a:pt x="141" y="201"/>
                    <a:pt x="122" y="183"/>
                  </a:cubicBezTo>
                  <a:cubicBezTo>
                    <a:pt x="101" y="163"/>
                    <a:pt x="102" y="146"/>
                    <a:pt x="106" y="136"/>
                  </a:cubicBezTo>
                  <a:cubicBezTo>
                    <a:pt x="109" y="132"/>
                    <a:pt x="112" y="128"/>
                    <a:pt x="115" y="122"/>
                  </a:cubicBezTo>
                  <a:cubicBezTo>
                    <a:pt x="116" y="120"/>
                    <a:pt x="118" y="115"/>
                    <a:pt x="120" y="109"/>
                  </a:cubicBezTo>
                  <a:cubicBezTo>
                    <a:pt x="120" y="109"/>
                    <a:pt x="120" y="109"/>
                    <a:pt x="120" y="109"/>
                  </a:cubicBezTo>
                  <a:cubicBezTo>
                    <a:pt x="121" y="110"/>
                    <a:pt x="122" y="110"/>
                    <a:pt x="123" y="111"/>
                  </a:cubicBezTo>
                  <a:cubicBezTo>
                    <a:pt x="124" y="111"/>
                    <a:pt x="126" y="110"/>
                    <a:pt x="128" y="107"/>
                  </a:cubicBezTo>
                  <a:cubicBezTo>
                    <a:pt x="130" y="103"/>
                    <a:pt x="132" y="95"/>
                    <a:pt x="134" y="91"/>
                  </a:cubicBezTo>
                  <a:cubicBezTo>
                    <a:pt x="136" y="86"/>
                    <a:pt x="137" y="84"/>
                    <a:pt x="136" y="77"/>
                  </a:cubicBezTo>
                </a:path>
              </a:pathLst>
            </a:custGeom>
            <a:solidFill>
              <a:srgbClr val="885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6586AB1-1FA3-7392-4892-34A1C23E2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" y="1110"/>
              <a:ext cx="98" cy="91"/>
            </a:xfrm>
            <a:custGeom>
              <a:avLst/>
              <a:gdLst>
                <a:gd name="T0" fmla="*/ 44 w 68"/>
                <a:gd name="T1" fmla="*/ 54 h 64"/>
                <a:gd name="T2" fmla="*/ 68 w 68"/>
                <a:gd name="T3" fmla="*/ 36 h 64"/>
                <a:gd name="T4" fmla="*/ 44 w 68"/>
                <a:gd name="T5" fmla="*/ 63 h 64"/>
                <a:gd name="T6" fmla="*/ 35 w 68"/>
                <a:gd name="T7" fmla="*/ 64 h 64"/>
                <a:gd name="T8" fmla="*/ 25 w 68"/>
                <a:gd name="T9" fmla="*/ 63 h 64"/>
                <a:gd name="T10" fmla="*/ 0 w 68"/>
                <a:gd name="T11" fmla="*/ 34 h 64"/>
                <a:gd name="T12" fmla="*/ 0 w 68"/>
                <a:gd name="T13" fmla="*/ 34 h 64"/>
                <a:gd name="T14" fmla="*/ 25 w 68"/>
                <a:gd name="T15" fmla="*/ 54 h 64"/>
                <a:gd name="T16" fmla="*/ 35 w 68"/>
                <a:gd name="T17" fmla="*/ 54 h 64"/>
                <a:gd name="T18" fmla="*/ 44 w 68"/>
                <a:gd name="T19" fmla="*/ 54 h 64"/>
                <a:gd name="T20" fmla="*/ 44 w 68"/>
                <a:gd name="T21" fmla="*/ 1 h 64"/>
                <a:gd name="T22" fmla="*/ 41 w 68"/>
                <a:gd name="T23" fmla="*/ 0 h 64"/>
                <a:gd name="T24" fmla="*/ 36 w 68"/>
                <a:gd name="T25" fmla="*/ 1 h 64"/>
                <a:gd name="T26" fmla="*/ 33 w 68"/>
                <a:gd name="T27" fmla="*/ 2 h 64"/>
                <a:gd name="T28" fmla="*/ 30 w 68"/>
                <a:gd name="T29" fmla="*/ 1 h 64"/>
                <a:gd name="T30" fmla="*/ 25 w 68"/>
                <a:gd name="T31" fmla="*/ 0 h 64"/>
                <a:gd name="T32" fmla="*/ 22 w 68"/>
                <a:gd name="T33" fmla="*/ 1 h 64"/>
                <a:gd name="T34" fmla="*/ 22 w 68"/>
                <a:gd name="T35" fmla="*/ 4 h 64"/>
                <a:gd name="T36" fmla="*/ 28 w 68"/>
                <a:gd name="T37" fmla="*/ 6 h 64"/>
                <a:gd name="T38" fmla="*/ 31 w 68"/>
                <a:gd name="T39" fmla="*/ 7 h 64"/>
                <a:gd name="T40" fmla="*/ 35 w 68"/>
                <a:gd name="T41" fmla="*/ 7 h 64"/>
                <a:gd name="T42" fmla="*/ 37 w 68"/>
                <a:gd name="T43" fmla="*/ 6 h 64"/>
                <a:gd name="T44" fmla="*/ 44 w 68"/>
                <a:gd name="T45" fmla="*/ 4 h 64"/>
                <a:gd name="T46" fmla="*/ 44 w 68"/>
                <a:gd name="T47" fmla="*/ 1 h 64"/>
                <a:gd name="T48" fmla="*/ 49 w 68"/>
                <a:gd name="T49" fmla="*/ 21 h 64"/>
                <a:gd name="T50" fmla="*/ 39 w 68"/>
                <a:gd name="T51" fmla="*/ 21 h 64"/>
                <a:gd name="T52" fmla="*/ 37 w 68"/>
                <a:gd name="T53" fmla="*/ 21 h 64"/>
                <a:gd name="T54" fmla="*/ 36 w 68"/>
                <a:gd name="T55" fmla="*/ 22 h 64"/>
                <a:gd name="T56" fmla="*/ 33 w 68"/>
                <a:gd name="T57" fmla="*/ 22 h 64"/>
                <a:gd name="T58" fmla="*/ 32 w 68"/>
                <a:gd name="T59" fmla="*/ 22 h 64"/>
                <a:gd name="T60" fmla="*/ 30 w 68"/>
                <a:gd name="T61" fmla="*/ 21 h 64"/>
                <a:gd name="T62" fmla="*/ 19 w 68"/>
                <a:gd name="T63" fmla="*/ 22 h 64"/>
                <a:gd name="T64" fmla="*/ 18 w 68"/>
                <a:gd name="T65" fmla="*/ 22 h 64"/>
                <a:gd name="T66" fmla="*/ 30 w 68"/>
                <a:gd name="T67" fmla="*/ 31 h 64"/>
                <a:gd name="T68" fmla="*/ 38 w 68"/>
                <a:gd name="T69" fmla="*/ 31 h 64"/>
                <a:gd name="T70" fmla="*/ 39 w 68"/>
                <a:gd name="T71" fmla="*/ 31 h 64"/>
                <a:gd name="T72" fmla="*/ 39 w 68"/>
                <a:gd name="T73" fmla="*/ 31 h 64"/>
                <a:gd name="T74" fmla="*/ 39 w 68"/>
                <a:gd name="T75" fmla="*/ 30 h 64"/>
                <a:gd name="T76" fmla="*/ 40 w 68"/>
                <a:gd name="T77" fmla="*/ 30 h 64"/>
                <a:gd name="T78" fmla="*/ 41 w 68"/>
                <a:gd name="T79" fmla="*/ 29 h 64"/>
                <a:gd name="T80" fmla="*/ 35 w 68"/>
                <a:gd name="T81" fmla="*/ 30 h 64"/>
                <a:gd name="T82" fmla="*/ 29 w 68"/>
                <a:gd name="T83" fmla="*/ 27 h 64"/>
                <a:gd name="T84" fmla="*/ 30 w 68"/>
                <a:gd name="T85" fmla="*/ 27 h 64"/>
                <a:gd name="T86" fmla="*/ 41 w 68"/>
                <a:gd name="T87" fmla="*/ 25 h 64"/>
                <a:gd name="T88" fmla="*/ 44 w 68"/>
                <a:gd name="T89" fmla="*/ 24 h 64"/>
                <a:gd name="T90" fmla="*/ 50 w 68"/>
                <a:gd name="T91" fmla="*/ 21 h 64"/>
                <a:gd name="T92" fmla="*/ 50 w 68"/>
                <a:gd name="T93" fmla="*/ 21 h 64"/>
                <a:gd name="T94" fmla="*/ 49 w 68"/>
                <a:gd name="T95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64">
                  <a:moveTo>
                    <a:pt x="44" y="54"/>
                  </a:moveTo>
                  <a:cubicBezTo>
                    <a:pt x="56" y="46"/>
                    <a:pt x="63" y="41"/>
                    <a:pt x="68" y="36"/>
                  </a:cubicBezTo>
                  <a:cubicBezTo>
                    <a:pt x="63" y="43"/>
                    <a:pt x="56" y="54"/>
                    <a:pt x="44" y="63"/>
                  </a:cubicBezTo>
                  <a:cubicBezTo>
                    <a:pt x="43" y="64"/>
                    <a:pt x="37" y="64"/>
                    <a:pt x="35" y="64"/>
                  </a:cubicBezTo>
                  <a:cubicBezTo>
                    <a:pt x="32" y="64"/>
                    <a:pt x="26" y="64"/>
                    <a:pt x="25" y="63"/>
                  </a:cubicBezTo>
                  <a:cubicBezTo>
                    <a:pt x="12" y="54"/>
                    <a:pt x="5" y="41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5" y="40"/>
                    <a:pt x="12" y="45"/>
                    <a:pt x="25" y="54"/>
                  </a:cubicBezTo>
                  <a:cubicBezTo>
                    <a:pt x="27" y="54"/>
                    <a:pt x="33" y="54"/>
                    <a:pt x="35" y="54"/>
                  </a:cubicBezTo>
                  <a:cubicBezTo>
                    <a:pt x="37" y="54"/>
                    <a:pt x="43" y="54"/>
                    <a:pt x="44" y="54"/>
                  </a:cubicBezTo>
                  <a:moveTo>
                    <a:pt x="44" y="1"/>
                  </a:moveTo>
                  <a:cubicBezTo>
                    <a:pt x="43" y="0"/>
                    <a:pt x="42" y="0"/>
                    <a:pt x="41" y="0"/>
                  </a:cubicBezTo>
                  <a:cubicBezTo>
                    <a:pt x="39" y="0"/>
                    <a:pt x="38" y="0"/>
                    <a:pt x="36" y="1"/>
                  </a:cubicBezTo>
                  <a:cubicBezTo>
                    <a:pt x="35" y="2"/>
                    <a:pt x="34" y="2"/>
                    <a:pt x="33" y="2"/>
                  </a:cubicBezTo>
                  <a:cubicBezTo>
                    <a:pt x="32" y="2"/>
                    <a:pt x="31" y="2"/>
                    <a:pt x="30" y="1"/>
                  </a:cubicBezTo>
                  <a:cubicBezTo>
                    <a:pt x="28" y="0"/>
                    <a:pt x="27" y="0"/>
                    <a:pt x="25" y="0"/>
                  </a:cubicBezTo>
                  <a:cubicBezTo>
                    <a:pt x="24" y="0"/>
                    <a:pt x="23" y="0"/>
                    <a:pt x="22" y="1"/>
                  </a:cubicBezTo>
                  <a:cubicBezTo>
                    <a:pt x="19" y="2"/>
                    <a:pt x="21" y="3"/>
                    <a:pt x="22" y="4"/>
                  </a:cubicBezTo>
                  <a:cubicBezTo>
                    <a:pt x="24" y="6"/>
                    <a:pt x="27" y="5"/>
                    <a:pt x="28" y="6"/>
                  </a:cubicBezTo>
                  <a:cubicBezTo>
                    <a:pt x="30" y="6"/>
                    <a:pt x="31" y="7"/>
                    <a:pt x="31" y="7"/>
                  </a:cubicBezTo>
                  <a:cubicBezTo>
                    <a:pt x="32" y="7"/>
                    <a:pt x="34" y="7"/>
                    <a:pt x="35" y="7"/>
                  </a:cubicBezTo>
                  <a:cubicBezTo>
                    <a:pt x="35" y="7"/>
                    <a:pt x="36" y="6"/>
                    <a:pt x="37" y="6"/>
                  </a:cubicBezTo>
                  <a:cubicBezTo>
                    <a:pt x="39" y="5"/>
                    <a:pt x="43" y="6"/>
                    <a:pt x="44" y="4"/>
                  </a:cubicBezTo>
                  <a:cubicBezTo>
                    <a:pt x="46" y="3"/>
                    <a:pt x="47" y="2"/>
                    <a:pt x="44" y="1"/>
                  </a:cubicBezTo>
                  <a:moveTo>
                    <a:pt x="49" y="21"/>
                  </a:moveTo>
                  <a:cubicBezTo>
                    <a:pt x="43" y="21"/>
                    <a:pt x="40" y="21"/>
                    <a:pt x="39" y="21"/>
                  </a:cubicBezTo>
                  <a:cubicBezTo>
                    <a:pt x="38" y="21"/>
                    <a:pt x="38" y="21"/>
                    <a:pt x="37" y="21"/>
                  </a:cubicBezTo>
                  <a:cubicBezTo>
                    <a:pt x="37" y="21"/>
                    <a:pt x="36" y="21"/>
                    <a:pt x="36" y="22"/>
                  </a:cubicBezTo>
                  <a:cubicBezTo>
                    <a:pt x="34" y="22"/>
                    <a:pt x="34" y="23"/>
                    <a:pt x="33" y="22"/>
                  </a:cubicBezTo>
                  <a:cubicBezTo>
                    <a:pt x="33" y="22"/>
                    <a:pt x="32" y="22"/>
                    <a:pt x="32" y="22"/>
                  </a:cubicBezTo>
                  <a:cubicBezTo>
                    <a:pt x="31" y="21"/>
                    <a:pt x="31" y="21"/>
                    <a:pt x="30" y="21"/>
                  </a:cubicBezTo>
                  <a:cubicBezTo>
                    <a:pt x="27" y="21"/>
                    <a:pt x="20" y="22"/>
                    <a:pt x="19" y="22"/>
                  </a:cubicBezTo>
                  <a:cubicBezTo>
                    <a:pt x="18" y="22"/>
                    <a:pt x="17" y="21"/>
                    <a:pt x="18" y="22"/>
                  </a:cubicBezTo>
                  <a:cubicBezTo>
                    <a:pt x="21" y="25"/>
                    <a:pt x="25" y="30"/>
                    <a:pt x="30" y="31"/>
                  </a:cubicBezTo>
                  <a:cubicBezTo>
                    <a:pt x="32" y="32"/>
                    <a:pt x="35" y="32"/>
                    <a:pt x="38" y="31"/>
                  </a:cubicBezTo>
                  <a:cubicBezTo>
                    <a:pt x="38" y="31"/>
                    <a:pt x="38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1"/>
                    <a:pt x="39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1" y="29"/>
                  </a:cubicBezTo>
                  <a:cubicBezTo>
                    <a:pt x="41" y="29"/>
                    <a:pt x="39" y="30"/>
                    <a:pt x="35" y="30"/>
                  </a:cubicBezTo>
                  <a:cubicBezTo>
                    <a:pt x="33" y="29"/>
                    <a:pt x="29" y="28"/>
                    <a:pt x="29" y="27"/>
                  </a:cubicBezTo>
                  <a:cubicBezTo>
                    <a:pt x="29" y="27"/>
                    <a:pt x="29" y="27"/>
                    <a:pt x="30" y="27"/>
                  </a:cubicBezTo>
                  <a:cubicBezTo>
                    <a:pt x="32" y="26"/>
                    <a:pt x="38" y="26"/>
                    <a:pt x="41" y="25"/>
                  </a:cubicBezTo>
                  <a:cubicBezTo>
                    <a:pt x="42" y="25"/>
                    <a:pt x="43" y="24"/>
                    <a:pt x="44" y="24"/>
                  </a:cubicBezTo>
                  <a:cubicBezTo>
                    <a:pt x="48" y="23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49" y="21"/>
                    <a:pt x="49" y="21"/>
                  </a:cubicBezTo>
                </a:path>
              </a:pathLst>
            </a:custGeom>
            <a:solidFill>
              <a:srgbClr val="3B2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097292B0-3EC2-D0DB-CE67-14C06E031A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" y="939"/>
              <a:ext cx="167" cy="141"/>
            </a:xfrm>
            <a:custGeom>
              <a:avLst/>
              <a:gdLst>
                <a:gd name="T0" fmla="*/ 86 w 117"/>
                <a:gd name="T1" fmla="*/ 85 h 98"/>
                <a:gd name="T2" fmla="*/ 73 w 117"/>
                <a:gd name="T3" fmla="*/ 91 h 98"/>
                <a:gd name="T4" fmla="*/ 83 w 117"/>
                <a:gd name="T5" fmla="*/ 87 h 98"/>
                <a:gd name="T6" fmla="*/ 81 w 117"/>
                <a:gd name="T7" fmla="*/ 91 h 98"/>
                <a:gd name="T8" fmla="*/ 84 w 117"/>
                <a:gd name="T9" fmla="*/ 95 h 98"/>
                <a:gd name="T10" fmla="*/ 89 w 117"/>
                <a:gd name="T11" fmla="*/ 95 h 98"/>
                <a:gd name="T12" fmla="*/ 91 w 117"/>
                <a:gd name="T13" fmla="*/ 91 h 98"/>
                <a:gd name="T14" fmla="*/ 89 w 117"/>
                <a:gd name="T15" fmla="*/ 87 h 98"/>
                <a:gd name="T16" fmla="*/ 100 w 117"/>
                <a:gd name="T17" fmla="*/ 92 h 98"/>
                <a:gd name="T18" fmla="*/ 86 w 117"/>
                <a:gd name="T19" fmla="*/ 85 h 98"/>
                <a:gd name="T20" fmla="*/ 33 w 117"/>
                <a:gd name="T21" fmla="*/ 86 h 98"/>
                <a:gd name="T22" fmla="*/ 19 w 117"/>
                <a:gd name="T23" fmla="*/ 92 h 98"/>
                <a:gd name="T24" fmla="*/ 30 w 117"/>
                <a:gd name="T25" fmla="*/ 88 h 98"/>
                <a:gd name="T26" fmla="*/ 29 w 117"/>
                <a:gd name="T27" fmla="*/ 91 h 98"/>
                <a:gd name="T28" fmla="*/ 31 w 117"/>
                <a:gd name="T29" fmla="*/ 95 h 98"/>
                <a:gd name="T30" fmla="*/ 36 w 117"/>
                <a:gd name="T31" fmla="*/ 95 h 98"/>
                <a:gd name="T32" fmla="*/ 38 w 117"/>
                <a:gd name="T33" fmla="*/ 91 h 98"/>
                <a:gd name="T34" fmla="*/ 36 w 117"/>
                <a:gd name="T35" fmla="*/ 88 h 98"/>
                <a:gd name="T36" fmla="*/ 47 w 117"/>
                <a:gd name="T37" fmla="*/ 91 h 98"/>
                <a:gd name="T38" fmla="*/ 33 w 117"/>
                <a:gd name="T39" fmla="*/ 86 h 98"/>
                <a:gd name="T40" fmla="*/ 47 w 117"/>
                <a:gd name="T41" fmla="*/ 74 h 98"/>
                <a:gd name="T42" fmla="*/ 49 w 117"/>
                <a:gd name="T43" fmla="*/ 76 h 98"/>
                <a:gd name="T44" fmla="*/ 49 w 117"/>
                <a:gd name="T45" fmla="*/ 77 h 98"/>
                <a:gd name="T46" fmla="*/ 48 w 117"/>
                <a:gd name="T47" fmla="*/ 77 h 98"/>
                <a:gd name="T48" fmla="*/ 28 w 117"/>
                <a:gd name="T49" fmla="*/ 77 h 98"/>
                <a:gd name="T50" fmla="*/ 15 w 117"/>
                <a:gd name="T51" fmla="*/ 81 h 98"/>
                <a:gd name="T52" fmla="*/ 12 w 117"/>
                <a:gd name="T53" fmla="*/ 83 h 98"/>
                <a:gd name="T54" fmla="*/ 11 w 117"/>
                <a:gd name="T55" fmla="*/ 83 h 98"/>
                <a:gd name="T56" fmla="*/ 11 w 117"/>
                <a:gd name="T57" fmla="*/ 83 h 98"/>
                <a:gd name="T58" fmla="*/ 11 w 117"/>
                <a:gd name="T59" fmla="*/ 82 h 98"/>
                <a:gd name="T60" fmla="*/ 23 w 117"/>
                <a:gd name="T61" fmla="*/ 72 h 98"/>
                <a:gd name="T62" fmla="*/ 39 w 117"/>
                <a:gd name="T63" fmla="*/ 72 h 98"/>
                <a:gd name="T64" fmla="*/ 45 w 117"/>
                <a:gd name="T65" fmla="*/ 72 h 98"/>
                <a:gd name="T66" fmla="*/ 45 w 117"/>
                <a:gd name="T67" fmla="*/ 72 h 98"/>
                <a:gd name="T68" fmla="*/ 47 w 117"/>
                <a:gd name="T69" fmla="*/ 74 h 98"/>
                <a:gd name="T70" fmla="*/ 107 w 117"/>
                <a:gd name="T71" fmla="*/ 83 h 98"/>
                <a:gd name="T72" fmla="*/ 94 w 117"/>
                <a:gd name="T73" fmla="*/ 73 h 98"/>
                <a:gd name="T74" fmla="*/ 79 w 117"/>
                <a:gd name="T75" fmla="*/ 72 h 98"/>
                <a:gd name="T76" fmla="*/ 73 w 117"/>
                <a:gd name="T77" fmla="*/ 72 h 98"/>
                <a:gd name="T78" fmla="*/ 73 w 117"/>
                <a:gd name="T79" fmla="*/ 72 h 98"/>
                <a:gd name="T80" fmla="*/ 71 w 117"/>
                <a:gd name="T81" fmla="*/ 74 h 98"/>
                <a:gd name="T82" fmla="*/ 69 w 117"/>
                <a:gd name="T83" fmla="*/ 77 h 98"/>
                <a:gd name="T84" fmla="*/ 69 w 117"/>
                <a:gd name="T85" fmla="*/ 78 h 98"/>
                <a:gd name="T86" fmla="*/ 70 w 117"/>
                <a:gd name="T87" fmla="*/ 78 h 98"/>
                <a:gd name="T88" fmla="*/ 90 w 117"/>
                <a:gd name="T89" fmla="*/ 78 h 98"/>
                <a:gd name="T90" fmla="*/ 103 w 117"/>
                <a:gd name="T91" fmla="*/ 82 h 98"/>
                <a:gd name="T92" fmla="*/ 106 w 117"/>
                <a:gd name="T93" fmla="*/ 84 h 98"/>
                <a:gd name="T94" fmla="*/ 106 w 117"/>
                <a:gd name="T95" fmla="*/ 84 h 98"/>
                <a:gd name="T96" fmla="*/ 107 w 117"/>
                <a:gd name="T97" fmla="*/ 84 h 98"/>
                <a:gd name="T98" fmla="*/ 107 w 117"/>
                <a:gd name="T99" fmla="*/ 83 h 98"/>
                <a:gd name="T100" fmla="*/ 5 w 117"/>
                <a:gd name="T101" fmla="*/ 98 h 98"/>
                <a:gd name="T102" fmla="*/ 7 w 117"/>
                <a:gd name="T103" fmla="*/ 63 h 98"/>
                <a:gd name="T104" fmla="*/ 26 w 117"/>
                <a:gd name="T105" fmla="*/ 29 h 98"/>
                <a:gd name="T106" fmla="*/ 91 w 117"/>
                <a:gd name="T107" fmla="*/ 29 h 98"/>
                <a:gd name="T108" fmla="*/ 104 w 117"/>
                <a:gd name="T109" fmla="*/ 48 h 98"/>
                <a:gd name="T110" fmla="*/ 114 w 117"/>
                <a:gd name="T111" fmla="*/ 98 h 98"/>
                <a:gd name="T112" fmla="*/ 117 w 117"/>
                <a:gd name="T113" fmla="*/ 65 h 98"/>
                <a:gd name="T114" fmla="*/ 99 w 117"/>
                <a:gd name="T115" fmla="*/ 16 h 98"/>
                <a:gd name="T116" fmla="*/ 56 w 117"/>
                <a:gd name="T117" fmla="*/ 1 h 98"/>
                <a:gd name="T118" fmla="*/ 3 w 117"/>
                <a:gd name="T119" fmla="*/ 47 h 98"/>
                <a:gd name="T120" fmla="*/ 4 w 117"/>
                <a:gd name="T121" fmla="*/ 94 h 98"/>
                <a:gd name="T122" fmla="*/ 5 w 117"/>
                <a:gd name="T123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98">
                  <a:moveTo>
                    <a:pt x="86" y="85"/>
                  </a:moveTo>
                  <a:cubicBezTo>
                    <a:pt x="78" y="85"/>
                    <a:pt x="71" y="91"/>
                    <a:pt x="73" y="91"/>
                  </a:cubicBezTo>
                  <a:cubicBezTo>
                    <a:pt x="74" y="91"/>
                    <a:pt x="77" y="88"/>
                    <a:pt x="83" y="87"/>
                  </a:cubicBezTo>
                  <a:cubicBezTo>
                    <a:pt x="82" y="88"/>
                    <a:pt x="81" y="90"/>
                    <a:pt x="81" y="91"/>
                  </a:cubicBezTo>
                  <a:cubicBezTo>
                    <a:pt x="81" y="93"/>
                    <a:pt x="82" y="94"/>
                    <a:pt x="84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0" y="94"/>
                    <a:pt x="91" y="93"/>
                    <a:pt x="91" y="91"/>
                  </a:cubicBezTo>
                  <a:cubicBezTo>
                    <a:pt x="91" y="90"/>
                    <a:pt x="90" y="88"/>
                    <a:pt x="89" y="87"/>
                  </a:cubicBezTo>
                  <a:cubicBezTo>
                    <a:pt x="96" y="88"/>
                    <a:pt x="98" y="92"/>
                    <a:pt x="100" y="92"/>
                  </a:cubicBezTo>
                  <a:cubicBezTo>
                    <a:pt x="101" y="92"/>
                    <a:pt x="94" y="85"/>
                    <a:pt x="86" y="85"/>
                  </a:cubicBezTo>
                  <a:moveTo>
                    <a:pt x="33" y="86"/>
                  </a:moveTo>
                  <a:cubicBezTo>
                    <a:pt x="25" y="86"/>
                    <a:pt x="18" y="92"/>
                    <a:pt x="19" y="92"/>
                  </a:cubicBezTo>
                  <a:cubicBezTo>
                    <a:pt x="21" y="92"/>
                    <a:pt x="23" y="88"/>
                    <a:pt x="30" y="88"/>
                  </a:cubicBezTo>
                  <a:cubicBezTo>
                    <a:pt x="29" y="88"/>
                    <a:pt x="29" y="90"/>
                    <a:pt x="29" y="91"/>
                  </a:cubicBezTo>
                  <a:cubicBezTo>
                    <a:pt x="29" y="93"/>
                    <a:pt x="29" y="94"/>
                    <a:pt x="31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7" y="94"/>
                    <a:pt x="38" y="93"/>
                    <a:pt x="38" y="91"/>
                  </a:cubicBezTo>
                  <a:cubicBezTo>
                    <a:pt x="38" y="90"/>
                    <a:pt x="37" y="88"/>
                    <a:pt x="36" y="88"/>
                  </a:cubicBezTo>
                  <a:cubicBezTo>
                    <a:pt x="42" y="88"/>
                    <a:pt x="46" y="92"/>
                    <a:pt x="47" y="91"/>
                  </a:cubicBezTo>
                  <a:cubicBezTo>
                    <a:pt x="48" y="91"/>
                    <a:pt x="41" y="86"/>
                    <a:pt x="33" y="86"/>
                  </a:cubicBezTo>
                  <a:moveTo>
                    <a:pt x="47" y="74"/>
                  </a:moveTo>
                  <a:cubicBezTo>
                    <a:pt x="47" y="74"/>
                    <a:pt x="48" y="75"/>
                    <a:pt x="49" y="76"/>
                  </a:cubicBezTo>
                  <a:cubicBezTo>
                    <a:pt x="49" y="76"/>
                    <a:pt x="49" y="77"/>
                    <a:pt x="49" y="77"/>
                  </a:cubicBezTo>
                  <a:cubicBezTo>
                    <a:pt x="49" y="77"/>
                    <a:pt x="48" y="77"/>
                    <a:pt x="48" y="77"/>
                  </a:cubicBezTo>
                  <a:cubicBezTo>
                    <a:pt x="41" y="77"/>
                    <a:pt x="33" y="77"/>
                    <a:pt x="28" y="77"/>
                  </a:cubicBezTo>
                  <a:cubicBezTo>
                    <a:pt x="21" y="78"/>
                    <a:pt x="19" y="79"/>
                    <a:pt x="15" y="81"/>
                  </a:cubicBezTo>
                  <a:cubicBezTo>
                    <a:pt x="14" y="82"/>
                    <a:pt x="13" y="83"/>
                    <a:pt x="12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3"/>
                    <a:pt x="11" y="82"/>
                    <a:pt x="11" y="82"/>
                  </a:cubicBezTo>
                  <a:cubicBezTo>
                    <a:pt x="14" y="79"/>
                    <a:pt x="17" y="74"/>
                    <a:pt x="23" y="72"/>
                  </a:cubicBezTo>
                  <a:cubicBezTo>
                    <a:pt x="26" y="72"/>
                    <a:pt x="33" y="72"/>
                    <a:pt x="39" y="72"/>
                  </a:cubicBezTo>
                  <a:cubicBezTo>
                    <a:pt x="41" y="72"/>
                    <a:pt x="43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6" y="73"/>
                    <a:pt x="46" y="73"/>
                    <a:pt x="47" y="74"/>
                  </a:cubicBezTo>
                  <a:moveTo>
                    <a:pt x="107" y="83"/>
                  </a:moveTo>
                  <a:cubicBezTo>
                    <a:pt x="104" y="79"/>
                    <a:pt x="101" y="75"/>
                    <a:pt x="94" y="73"/>
                  </a:cubicBezTo>
                  <a:cubicBezTo>
                    <a:pt x="92" y="72"/>
                    <a:pt x="85" y="72"/>
                    <a:pt x="79" y="72"/>
                  </a:cubicBezTo>
                  <a:cubicBezTo>
                    <a:pt x="77" y="72"/>
                    <a:pt x="75" y="72"/>
                    <a:pt x="73" y="72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2" y="73"/>
                    <a:pt x="72" y="74"/>
                    <a:pt x="71" y="74"/>
                  </a:cubicBezTo>
                  <a:cubicBezTo>
                    <a:pt x="70" y="75"/>
                    <a:pt x="70" y="76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69" y="78"/>
                    <a:pt x="69" y="78"/>
                    <a:pt x="70" y="78"/>
                  </a:cubicBezTo>
                  <a:cubicBezTo>
                    <a:pt x="77" y="77"/>
                    <a:pt x="84" y="77"/>
                    <a:pt x="90" y="78"/>
                  </a:cubicBezTo>
                  <a:cubicBezTo>
                    <a:pt x="96" y="79"/>
                    <a:pt x="98" y="80"/>
                    <a:pt x="103" y="82"/>
                  </a:cubicBezTo>
                  <a:cubicBezTo>
                    <a:pt x="104" y="83"/>
                    <a:pt x="105" y="83"/>
                    <a:pt x="106" y="84"/>
                  </a:cubicBezTo>
                  <a:cubicBezTo>
                    <a:pt x="106" y="84"/>
                    <a:pt x="106" y="84"/>
                    <a:pt x="106" y="84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07" y="84"/>
                    <a:pt x="107" y="83"/>
                    <a:pt x="107" y="83"/>
                  </a:cubicBezTo>
                  <a:moveTo>
                    <a:pt x="5" y="98"/>
                  </a:moveTo>
                  <a:cubicBezTo>
                    <a:pt x="5" y="98"/>
                    <a:pt x="6" y="73"/>
                    <a:pt x="7" y="63"/>
                  </a:cubicBezTo>
                  <a:cubicBezTo>
                    <a:pt x="8" y="48"/>
                    <a:pt x="26" y="29"/>
                    <a:pt x="26" y="29"/>
                  </a:cubicBezTo>
                  <a:cubicBezTo>
                    <a:pt x="26" y="29"/>
                    <a:pt x="54" y="42"/>
                    <a:pt x="91" y="29"/>
                  </a:cubicBezTo>
                  <a:cubicBezTo>
                    <a:pt x="91" y="29"/>
                    <a:pt x="101" y="38"/>
                    <a:pt x="104" y="48"/>
                  </a:cubicBezTo>
                  <a:cubicBezTo>
                    <a:pt x="107" y="58"/>
                    <a:pt x="113" y="91"/>
                    <a:pt x="114" y="98"/>
                  </a:cubicBezTo>
                  <a:cubicBezTo>
                    <a:pt x="114" y="98"/>
                    <a:pt x="116" y="86"/>
                    <a:pt x="117" y="65"/>
                  </a:cubicBezTo>
                  <a:cubicBezTo>
                    <a:pt x="117" y="45"/>
                    <a:pt x="115" y="25"/>
                    <a:pt x="99" y="16"/>
                  </a:cubicBezTo>
                  <a:cubicBezTo>
                    <a:pt x="99" y="16"/>
                    <a:pt x="95" y="0"/>
                    <a:pt x="56" y="1"/>
                  </a:cubicBezTo>
                  <a:cubicBezTo>
                    <a:pt x="18" y="2"/>
                    <a:pt x="5" y="29"/>
                    <a:pt x="3" y="47"/>
                  </a:cubicBezTo>
                  <a:cubicBezTo>
                    <a:pt x="0" y="64"/>
                    <a:pt x="1" y="81"/>
                    <a:pt x="4" y="94"/>
                  </a:cubicBezTo>
                  <a:lnTo>
                    <a:pt x="5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709981F-FBC7-1744-CB7C-688B55424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12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C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2363B67-0E23-DE04-4CD2-D063D174A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" y="1181"/>
              <a:ext cx="375" cy="235"/>
            </a:xfrm>
            <a:custGeom>
              <a:avLst/>
              <a:gdLst>
                <a:gd name="T0" fmla="*/ 232 w 262"/>
                <a:gd name="T1" fmla="*/ 36 h 164"/>
                <a:gd name="T2" fmla="*/ 184 w 262"/>
                <a:gd name="T3" fmla="*/ 17 h 164"/>
                <a:gd name="T4" fmla="*/ 180 w 262"/>
                <a:gd name="T5" fmla="*/ 15 h 164"/>
                <a:gd name="T6" fmla="*/ 177 w 262"/>
                <a:gd name="T7" fmla="*/ 7 h 164"/>
                <a:gd name="T8" fmla="*/ 166 w 262"/>
                <a:gd name="T9" fmla="*/ 0 h 164"/>
                <a:gd name="T10" fmla="*/ 168 w 262"/>
                <a:gd name="T11" fmla="*/ 10 h 164"/>
                <a:gd name="T12" fmla="*/ 142 w 262"/>
                <a:gd name="T13" fmla="*/ 36 h 164"/>
                <a:gd name="T14" fmla="*/ 173 w 262"/>
                <a:gd name="T15" fmla="*/ 61 h 164"/>
                <a:gd name="T16" fmla="*/ 142 w 262"/>
                <a:gd name="T17" fmla="*/ 46 h 164"/>
                <a:gd name="T18" fmla="*/ 131 w 262"/>
                <a:gd name="T19" fmla="*/ 61 h 164"/>
                <a:gd name="T20" fmla="*/ 131 w 262"/>
                <a:gd name="T21" fmla="*/ 61 h 164"/>
                <a:gd name="T22" fmla="*/ 131 w 262"/>
                <a:gd name="T23" fmla="*/ 61 h 164"/>
                <a:gd name="T24" fmla="*/ 131 w 262"/>
                <a:gd name="T25" fmla="*/ 61 h 164"/>
                <a:gd name="T26" fmla="*/ 121 w 262"/>
                <a:gd name="T27" fmla="*/ 46 h 164"/>
                <a:gd name="T28" fmla="*/ 90 w 262"/>
                <a:gd name="T29" fmla="*/ 61 h 164"/>
                <a:gd name="T30" fmla="*/ 121 w 262"/>
                <a:gd name="T31" fmla="*/ 36 h 164"/>
                <a:gd name="T32" fmla="*/ 94 w 262"/>
                <a:gd name="T33" fmla="*/ 10 h 164"/>
                <a:gd name="T34" fmla="*/ 96 w 262"/>
                <a:gd name="T35" fmla="*/ 0 h 164"/>
                <a:gd name="T36" fmla="*/ 86 w 262"/>
                <a:gd name="T37" fmla="*/ 7 h 164"/>
                <a:gd name="T38" fmla="*/ 82 w 262"/>
                <a:gd name="T39" fmla="*/ 15 h 164"/>
                <a:gd name="T40" fmla="*/ 30 w 262"/>
                <a:gd name="T41" fmla="*/ 36 h 164"/>
                <a:gd name="T42" fmla="*/ 0 w 262"/>
                <a:gd name="T43" fmla="*/ 120 h 164"/>
                <a:gd name="T44" fmla="*/ 0 w 262"/>
                <a:gd name="T45" fmla="*/ 164 h 164"/>
                <a:gd name="T46" fmla="*/ 262 w 262"/>
                <a:gd name="T47" fmla="*/ 164 h 164"/>
                <a:gd name="T48" fmla="*/ 262 w 262"/>
                <a:gd name="T49" fmla="*/ 120 h 164"/>
                <a:gd name="T50" fmla="*/ 232 w 262"/>
                <a:gd name="T51" fmla="*/ 3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2" h="164">
                  <a:moveTo>
                    <a:pt x="232" y="36"/>
                  </a:moveTo>
                  <a:cubicBezTo>
                    <a:pt x="226" y="32"/>
                    <a:pt x="200" y="22"/>
                    <a:pt x="184" y="17"/>
                  </a:cubicBezTo>
                  <a:cubicBezTo>
                    <a:pt x="183" y="16"/>
                    <a:pt x="181" y="15"/>
                    <a:pt x="180" y="15"/>
                  </a:cubicBezTo>
                  <a:cubicBezTo>
                    <a:pt x="180" y="13"/>
                    <a:pt x="178" y="9"/>
                    <a:pt x="177" y="7"/>
                  </a:cubicBezTo>
                  <a:cubicBezTo>
                    <a:pt x="174" y="2"/>
                    <a:pt x="173" y="1"/>
                    <a:pt x="166" y="0"/>
                  </a:cubicBezTo>
                  <a:cubicBezTo>
                    <a:pt x="167" y="5"/>
                    <a:pt x="167" y="5"/>
                    <a:pt x="168" y="10"/>
                  </a:cubicBezTo>
                  <a:cubicBezTo>
                    <a:pt x="165" y="19"/>
                    <a:pt x="142" y="36"/>
                    <a:pt x="142" y="36"/>
                  </a:cubicBezTo>
                  <a:cubicBezTo>
                    <a:pt x="142" y="36"/>
                    <a:pt x="172" y="60"/>
                    <a:pt x="173" y="61"/>
                  </a:cubicBezTo>
                  <a:cubicBezTo>
                    <a:pt x="172" y="60"/>
                    <a:pt x="143" y="46"/>
                    <a:pt x="142" y="46"/>
                  </a:cubicBezTo>
                  <a:cubicBezTo>
                    <a:pt x="139" y="51"/>
                    <a:pt x="132" y="61"/>
                    <a:pt x="131" y="61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1" y="61"/>
                    <a:pt x="124" y="51"/>
                    <a:pt x="121" y="46"/>
                  </a:cubicBezTo>
                  <a:cubicBezTo>
                    <a:pt x="120" y="46"/>
                    <a:pt x="91" y="60"/>
                    <a:pt x="90" y="61"/>
                  </a:cubicBezTo>
                  <a:cubicBezTo>
                    <a:pt x="91" y="60"/>
                    <a:pt x="121" y="36"/>
                    <a:pt x="121" y="36"/>
                  </a:cubicBezTo>
                  <a:cubicBezTo>
                    <a:pt x="121" y="36"/>
                    <a:pt x="97" y="20"/>
                    <a:pt x="94" y="10"/>
                  </a:cubicBezTo>
                  <a:cubicBezTo>
                    <a:pt x="95" y="5"/>
                    <a:pt x="95" y="5"/>
                    <a:pt x="96" y="0"/>
                  </a:cubicBezTo>
                  <a:cubicBezTo>
                    <a:pt x="89" y="1"/>
                    <a:pt x="88" y="2"/>
                    <a:pt x="86" y="7"/>
                  </a:cubicBezTo>
                  <a:cubicBezTo>
                    <a:pt x="85" y="9"/>
                    <a:pt x="83" y="13"/>
                    <a:pt x="82" y="15"/>
                  </a:cubicBezTo>
                  <a:cubicBezTo>
                    <a:pt x="68" y="19"/>
                    <a:pt x="37" y="32"/>
                    <a:pt x="30" y="36"/>
                  </a:cubicBezTo>
                  <a:cubicBezTo>
                    <a:pt x="5" y="49"/>
                    <a:pt x="2" y="63"/>
                    <a:pt x="0" y="12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62" y="164"/>
                    <a:pt x="262" y="164"/>
                    <a:pt x="262" y="164"/>
                  </a:cubicBezTo>
                  <a:cubicBezTo>
                    <a:pt x="262" y="120"/>
                    <a:pt x="262" y="120"/>
                    <a:pt x="262" y="120"/>
                  </a:cubicBezTo>
                  <a:cubicBezTo>
                    <a:pt x="260" y="63"/>
                    <a:pt x="256" y="49"/>
                    <a:pt x="232" y="36"/>
                  </a:cubicBezTo>
                </a:path>
              </a:pathLst>
            </a:custGeom>
            <a:solidFill>
              <a:srgbClr val="CCC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4BD1A020-4519-CFD6-6DF9-4D537D9DA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1233"/>
              <a:ext cx="59" cy="36"/>
            </a:xfrm>
            <a:custGeom>
              <a:avLst/>
              <a:gdLst>
                <a:gd name="T0" fmla="*/ 0 w 41"/>
                <a:gd name="T1" fmla="*/ 25 h 25"/>
                <a:gd name="T2" fmla="*/ 31 w 41"/>
                <a:gd name="T3" fmla="*/ 10 h 25"/>
                <a:gd name="T4" fmla="*/ 41 w 41"/>
                <a:gd name="T5" fmla="*/ 25 h 25"/>
                <a:gd name="T6" fmla="*/ 31 w 41"/>
                <a:gd name="T7" fmla="*/ 0 h 25"/>
                <a:gd name="T8" fmla="*/ 0 w 41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5">
                  <a:moveTo>
                    <a:pt x="0" y="25"/>
                  </a:moveTo>
                  <a:cubicBezTo>
                    <a:pt x="1" y="24"/>
                    <a:pt x="30" y="10"/>
                    <a:pt x="31" y="10"/>
                  </a:cubicBezTo>
                  <a:cubicBezTo>
                    <a:pt x="34" y="15"/>
                    <a:pt x="41" y="25"/>
                    <a:pt x="41" y="2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1" y="24"/>
                    <a:pt x="0" y="25"/>
                  </a:cubicBezTo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EAAB498-F094-B66E-DCC8-501475736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1233"/>
              <a:ext cx="60" cy="36"/>
            </a:xfrm>
            <a:custGeom>
              <a:avLst/>
              <a:gdLst>
                <a:gd name="T0" fmla="*/ 0 w 42"/>
                <a:gd name="T1" fmla="*/ 25 h 25"/>
                <a:gd name="T2" fmla="*/ 0 w 42"/>
                <a:gd name="T3" fmla="*/ 25 h 25"/>
                <a:gd name="T4" fmla="*/ 11 w 42"/>
                <a:gd name="T5" fmla="*/ 10 h 25"/>
                <a:gd name="T6" fmla="*/ 42 w 42"/>
                <a:gd name="T7" fmla="*/ 25 h 25"/>
                <a:gd name="T8" fmla="*/ 11 w 42"/>
                <a:gd name="T9" fmla="*/ 0 h 25"/>
                <a:gd name="T10" fmla="*/ 0 w 42"/>
                <a:gd name="T11" fmla="*/ 25 h 25"/>
                <a:gd name="T12" fmla="*/ 0 w 42"/>
                <a:gd name="T13" fmla="*/ 25 h 25"/>
                <a:gd name="T14" fmla="*/ 0 w 42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5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8" y="15"/>
                    <a:pt x="11" y="10"/>
                  </a:cubicBezTo>
                  <a:cubicBezTo>
                    <a:pt x="12" y="10"/>
                    <a:pt x="41" y="24"/>
                    <a:pt x="42" y="25"/>
                  </a:cubicBezTo>
                  <a:cubicBezTo>
                    <a:pt x="41" y="24"/>
                    <a:pt x="11" y="0"/>
                    <a:pt x="11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1371427E-726F-907E-77E7-A6DF03A94F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6" y="1047"/>
              <a:ext cx="160" cy="48"/>
            </a:xfrm>
            <a:custGeom>
              <a:avLst/>
              <a:gdLst>
                <a:gd name="T0" fmla="*/ 39 w 112"/>
                <a:gd name="T1" fmla="*/ 28 h 34"/>
                <a:gd name="T2" fmla="*/ 47 w 112"/>
                <a:gd name="T3" fmla="*/ 19 h 34"/>
                <a:gd name="T4" fmla="*/ 48 w 112"/>
                <a:gd name="T5" fmla="*/ 13 h 34"/>
                <a:gd name="T6" fmla="*/ 47 w 112"/>
                <a:gd name="T7" fmla="*/ 10 h 34"/>
                <a:gd name="T8" fmla="*/ 45 w 112"/>
                <a:gd name="T9" fmla="*/ 9 h 34"/>
                <a:gd name="T10" fmla="*/ 31 w 112"/>
                <a:gd name="T11" fmla="*/ 5 h 34"/>
                <a:gd name="T12" fmla="*/ 14 w 112"/>
                <a:gd name="T13" fmla="*/ 7 h 34"/>
                <a:gd name="T14" fmla="*/ 8 w 112"/>
                <a:gd name="T15" fmla="*/ 19 h 34"/>
                <a:gd name="T16" fmla="*/ 12 w 112"/>
                <a:gd name="T17" fmla="*/ 29 h 34"/>
                <a:gd name="T18" fmla="*/ 39 w 112"/>
                <a:gd name="T19" fmla="*/ 28 h 34"/>
                <a:gd name="T20" fmla="*/ 105 w 112"/>
                <a:gd name="T21" fmla="*/ 19 h 34"/>
                <a:gd name="T22" fmla="*/ 99 w 112"/>
                <a:gd name="T23" fmla="*/ 7 h 34"/>
                <a:gd name="T24" fmla="*/ 82 w 112"/>
                <a:gd name="T25" fmla="*/ 5 h 34"/>
                <a:gd name="T26" fmla="*/ 68 w 112"/>
                <a:gd name="T27" fmla="*/ 9 h 34"/>
                <a:gd name="T28" fmla="*/ 66 w 112"/>
                <a:gd name="T29" fmla="*/ 10 h 34"/>
                <a:gd name="T30" fmla="*/ 64 w 112"/>
                <a:gd name="T31" fmla="*/ 13 h 34"/>
                <a:gd name="T32" fmla="*/ 65 w 112"/>
                <a:gd name="T33" fmla="*/ 19 h 34"/>
                <a:gd name="T34" fmla="*/ 73 w 112"/>
                <a:gd name="T35" fmla="*/ 28 h 34"/>
                <a:gd name="T36" fmla="*/ 100 w 112"/>
                <a:gd name="T37" fmla="*/ 29 h 34"/>
                <a:gd name="T38" fmla="*/ 105 w 112"/>
                <a:gd name="T39" fmla="*/ 19 h 34"/>
                <a:gd name="T40" fmla="*/ 109 w 112"/>
                <a:gd name="T41" fmla="*/ 16 h 34"/>
                <a:gd name="T42" fmla="*/ 106 w 112"/>
                <a:gd name="T43" fmla="*/ 27 h 34"/>
                <a:gd name="T44" fmla="*/ 88 w 112"/>
                <a:gd name="T45" fmla="*/ 34 h 34"/>
                <a:gd name="T46" fmla="*/ 68 w 112"/>
                <a:gd name="T47" fmla="*/ 27 h 34"/>
                <a:gd name="T48" fmla="*/ 60 w 112"/>
                <a:gd name="T49" fmla="*/ 17 h 34"/>
                <a:gd name="T50" fmla="*/ 56 w 112"/>
                <a:gd name="T51" fmla="*/ 16 h 34"/>
                <a:gd name="T52" fmla="*/ 53 w 112"/>
                <a:gd name="T53" fmla="*/ 17 h 34"/>
                <a:gd name="T54" fmla="*/ 45 w 112"/>
                <a:gd name="T55" fmla="*/ 27 h 34"/>
                <a:gd name="T56" fmla="*/ 24 w 112"/>
                <a:gd name="T57" fmla="*/ 34 h 34"/>
                <a:gd name="T58" fmla="*/ 7 w 112"/>
                <a:gd name="T59" fmla="*/ 27 h 34"/>
                <a:gd name="T60" fmla="*/ 4 w 112"/>
                <a:gd name="T61" fmla="*/ 16 h 34"/>
                <a:gd name="T62" fmla="*/ 0 w 112"/>
                <a:gd name="T63" fmla="*/ 9 h 34"/>
                <a:gd name="T64" fmla="*/ 0 w 112"/>
                <a:gd name="T65" fmla="*/ 4 h 34"/>
                <a:gd name="T66" fmla="*/ 14 w 112"/>
                <a:gd name="T67" fmla="*/ 1 h 34"/>
                <a:gd name="T68" fmla="*/ 40 w 112"/>
                <a:gd name="T69" fmla="*/ 2 h 34"/>
                <a:gd name="T70" fmla="*/ 56 w 112"/>
                <a:gd name="T71" fmla="*/ 7 h 34"/>
                <a:gd name="T72" fmla="*/ 73 w 112"/>
                <a:gd name="T73" fmla="*/ 2 h 34"/>
                <a:gd name="T74" fmla="*/ 98 w 112"/>
                <a:gd name="T75" fmla="*/ 1 h 34"/>
                <a:gd name="T76" fmla="*/ 112 w 112"/>
                <a:gd name="T77" fmla="*/ 4 h 34"/>
                <a:gd name="T78" fmla="*/ 112 w 112"/>
                <a:gd name="T79" fmla="*/ 9 h 34"/>
                <a:gd name="T80" fmla="*/ 109 w 112"/>
                <a:gd name="T81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34">
                  <a:moveTo>
                    <a:pt x="39" y="28"/>
                  </a:moveTo>
                  <a:cubicBezTo>
                    <a:pt x="42" y="26"/>
                    <a:pt x="46" y="22"/>
                    <a:pt x="47" y="19"/>
                  </a:cubicBezTo>
                  <a:cubicBezTo>
                    <a:pt x="48" y="16"/>
                    <a:pt x="48" y="15"/>
                    <a:pt x="48" y="13"/>
                  </a:cubicBezTo>
                  <a:cubicBezTo>
                    <a:pt x="48" y="12"/>
                    <a:pt x="48" y="11"/>
                    <a:pt x="47" y="10"/>
                  </a:cubicBezTo>
                  <a:cubicBezTo>
                    <a:pt x="47" y="10"/>
                    <a:pt x="45" y="9"/>
                    <a:pt x="45" y="9"/>
                  </a:cubicBezTo>
                  <a:cubicBezTo>
                    <a:pt x="41" y="6"/>
                    <a:pt x="36" y="6"/>
                    <a:pt x="31" y="5"/>
                  </a:cubicBezTo>
                  <a:cubicBezTo>
                    <a:pt x="25" y="5"/>
                    <a:pt x="19" y="5"/>
                    <a:pt x="14" y="7"/>
                  </a:cubicBezTo>
                  <a:cubicBezTo>
                    <a:pt x="9" y="9"/>
                    <a:pt x="8" y="15"/>
                    <a:pt x="8" y="19"/>
                  </a:cubicBezTo>
                  <a:cubicBezTo>
                    <a:pt x="8" y="23"/>
                    <a:pt x="8" y="28"/>
                    <a:pt x="12" y="29"/>
                  </a:cubicBezTo>
                  <a:cubicBezTo>
                    <a:pt x="20" y="32"/>
                    <a:pt x="33" y="32"/>
                    <a:pt x="39" y="28"/>
                  </a:cubicBezTo>
                  <a:moveTo>
                    <a:pt x="105" y="19"/>
                  </a:moveTo>
                  <a:cubicBezTo>
                    <a:pt x="105" y="15"/>
                    <a:pt x="104" y="9"/>
                    <a:pt x="99" y="7"/>
                  </a:cubicBezTo>
                  <a:cubicBezTo>
                    <a:pt x="93" y="5"/>
                    <a:pt x="88" y="5"/>
                    <a:pt x="82" y="5"/>
                  </a:cubicBezTo>
                  <a:cubicBezTo>
                    <a:pt x="77" y="6"/>
                    <a:pt x="72" y="6"/>
                    <a:pt x="68" y="9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5" y="11"/>
                    <a:pt x="64" y="12"/>
                    <a:pt x="64" y="13"/>
                  </a:cubicBezTo>
                  <a:cubicBezTo>
                    <a:pt x="64" y="15"/>
                    <a:pt x="65" y="16"/>
                    <a:pt x="65" y="19"/>
                  </a:cubicBezTo>
                  <a:cubicBezTo>
                    <a:pt x="67" y="22"/>
                    <a:pt x="70" y="26"/>
                    <a:pt x="73" y="28"/>
                  </a:cubicBezTo>
                  <a:cubicBezTo>
                    <a:pt x="80" y="32"/>
                    <a:pt x="93" y="32"/>
                    <a:pt x="100" y="29"/>
                  </a:cubicBezTo>
                  <a:cubicBezTo>
                    <a:pt x="104" y="28"/>
                    <a:pt x="105" y="23"/>
                    <a:pt x="105" y="19"/>
                  </a:cubicBezTo>
                  <a:moveTo>
                    <a:pt x="109" y="16"/>
                  </a:moveTo>
                  <a:cubicBezTo>
                    <a:pt x="108" y="19"/>
                    <a:pt x="108" y="24"/>
                    <a:pt x="106" y="27"/>
                  </a:cubicBezTo>
                  <a:cubicBezTo>
                    <a:pt x="103" y="34"/>
                    <a:pt x="95" y="34"/>
                    <a:pt x="88" y="34"/>
                  </a:cubicBezTo>
                  <a:cubicBezTo>
                    <a:pt x="80" y="34"/>
                    <a:pt x="74" y="33"/>
                    <a:pt x="68" y="27"/>
                  </a:cubicBezTo>
                  <a:cubicBezTo>
                    <a:pt x="65" y="24"/>
                    <a:pt x="63" y="20"/>
                    <a:pt x="60" y="17"/>
                  </a:cubicBezTo>
                  <a:cubicBezTo>
                    <a:pt x="59" y="17"/>
                    <a:pt x="58" y="16"/>
                    <a:pt x="56" y="16"/>
                  </a:cubicBezTo>
                  <a:cubicBezTo>
                    <a:pt x="55" y="16"/>
                    <a:pt x="54" y="17"/>
                    <a:pt x="53" y="17"/>
                  </a:cubicBezTo>
                  <a:cubicBezTo>
                    <a:pt x="50" y="20"/>
                    <a:pt x="47" y="24"/>
                    <a:pt x="45" y="27"/>
                  </a:cubicBezTo>
                  <a:cubicBezTo>
                    <a:pt x="39" y="33"/>
                    <a:pt x="33" y="34"/>
                    <a:pt x="24" y="34"/>
                  </a:cubicBezTo>
                  <a:cubicBezTo>
                    <a:pt x="18" y="34"/>
                    <a:pt x="10" y="34"/>
                    <a:pt x="7" y="27"/>
                  </a:cubicBezTo>
                  <a:cubicBezTo>
                    <a:pt x="5" y="24"/>
                    <a:pt x="5" y="19"/>
                    <a:pt x="4" y="16"/>
                  </a:cubicBezTo>
                  <a:cubicBezTo>
                    <a:pt x="3" y="13"/>
                    <a:pt x="1" y="11"/>
                    <a:pt x="0" y="9"/>
                  </a:cubicBezTo>
                  <a:cubicBezTo>
                    <a:pt x="0" y="7"/>
                    <a:pt x="0" y="7"/>
                    <a:pt x="0" y="4"/>
                  </a:cubicBezTo>
                  <a:cubicBezTo>
                    <a:pt x="0" y="1"/>
                    <a:pt x="11" y="1"/>
                    <a:pt x="14" y="1"/>
                  </a:cubicBezTo>
                  <a:cubicBezTo>
                    <a:pt x="22" y="0"/>
                    <a:pt x="31" y="1"/>
                    <a:pt x="40" y="2"/>
                  </a:cubicBezTo>
                  <a:cubicBezTo>
                    <a:pt x="45" y="3"/>
                    <a:pt x="51" y="7"/>
                    <a:pt x="56" y="7"/>
                  </a:cubicBezTo>
                  <a:cubicBezTo>
                    <a:pt x="62" y="7"/>
                    <a:pt x="68" y="3"/>
                    <a:pt x="73" y="2"/>
                  </a:cubicBezTo>
                  <a:cubicBezTo>
                    <a:pt x="81" y="1"/>
                    <a:pt x="90" y="0"/>
                    <a:pt x="98" y="1"/>
                  </a:cubicBezTo>
                  <a:cubicBezTo>
                    <a:pt x="102" y="1"/>
                    <a:pt x="112" y="1"/>
                    <a:pt x="112" y="4"/>
                  </a:cubicBezTo>
                  <a:cubicBezTo>
                    <a:pt x="112" y="7"/>
                    <a:pt x="112" y="7"/>
                    <a:pt x="112" y="9"/>
                  </a:cubicBezTo>
                  <a:cubicBezTo>
                    <a:pt x="112" y="11"/>
                    <a:pt x="110" y="13"/>
                    <a:pt x="109" y="1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F121ED-9B09-CB30-4BAA-A98E3F931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" y="1133"/>
              <a:ext cx="198" cy="322"/>
            </a:xfrm>
            <a:custGeom>
              <a:avLst/>
              <a:gdLst>
                <a:gd name="T0" fmla="*/ 130 w 138"/>
                <a:gd name="T1" fmla="*/ 77 h 225"/>
                <a:gd name="T2" fmla="*/ 123 w 138"/>
                <a:gd name="T3" fmla="*/ 78 h 225"/>
                <a:gd name="T4" fmla="*/ 122 w 138"/>
                <a:gd name="T5" fmla="*/ 78 h 225"/>
                <a:gd name="T6" fmla="*/ 123 w 138"/>
                <a:gd name="T7" fmla="*/ 76 h 225"/>
                <a:gd name="T8" fmla="*/ 122 w 138"/>
                <a:gd name="T9" fmla="*/ 58 h 225"/>
                <a:gd name="T10" fmla="*/ 122 w 138"/>
                <a:gd name="T11" fmla="*/ 58 h 225"/>
                <a:gd name="T12" fmla="*/ 122 w 138"/>
                <a:gd name="T13" fmla="*/ 58 h 225"/>
                <a:gd name="T14" fmla="*/ 122 w 138"/>
                <a:gd name="T15" fmla="*/ 53 h 225"/>
                <a:gd name="T16" fmla="*/ 71 w 138"/>
                <a:gd name="T17" fmla="*/ 0 h 225"/>
                <a:gd name="T18" fmla="*/ 71 w 138"/>
                <a:gd name="T19" fmla="*/ 0 h 225"/>
                <a:gd name="T20" fmla="*/ 70 w 138"/>
                <a:gd name="T21" fmla="*/ 0 h 225"/>
                <a:gd name="T22" fmla="*/ 70 w 138"/>
                <a:gd name="T23" fmla="*/ 0 h 225"/>
                <a:gd name="T24" fmla="*/ 68 w 138"/>
                <a:gd name="T25" fmla="*/ 0 h 225"/>
                <a:gd name="T26" fmla="*/ 68 w 138"/>
                <a:gd name="T27" fmla="*/ 0 h 225"/>
                <a:gd name="T28" fmla="*/ 17 w 138"/>
                <a:gd name="T29" fmla="*/ 53 h 225"/>
                <a:gd name="T30" fmla="*/ 17 w 138"/>
                <a:gd name="T31" fmla="*/ 58 h 225"/>
                <a:gd name="T32" fmla="*/ 17 w 138"/>
                <a:gd name="T33" fmla="*/ 58 h 225"/>
                <a:gd name="T34" fmla="*/ 17 w 138"/>
                <a:gd name="T35" fmla="*/ 58 h 225"/>
                <a:gd name="T36" fmla="*/ 17 w 138"/>
                <a:gd name="T37" fmla="*/ 76 h 225"/>
                <a:gd name="T38" fmla="*/ 17 w 138"/>
                <a:gd name="T39" fmla="*/ 78 h 225"/>
                <a:gd name="T40" fmla="*/ 17 w 138"/>
                <a:gd name="T41" fmla="*/ 78 h 225"/>
                <a:gd name="T42" fmla="*/ 10 w 138"/>
                <a:gd name="T43" fmla="*/ 77 h 225"/>
                <a:gd name="T44" fmla="*/ 11 w 138"/>
                <a:gd name="T45" fmla="*/ 90 h 225"/>
                <a:gd name="T46" fmla="*/ 17 w 138"/>
                <a:gd name="T47" fmla="*/ 105 h 225"/>
                <a:gd name="T48" fmla="*/ 22 w 138"/>
                <a:gd name="T49" fmla="*/ 109 h 225"/>
                <a:gd name="T50" fmla="*/ 24 w 138"/>
                <a:gd name="T51" fmla="*/ 114 h 225"/>
                <a:gd name="T52" fmla="*/ 24 w 138"/>
                <a:gd name="T53" fmla="*/ 114 h 225"/>
                <a:gd name="T54" fmla="*/ 37 w 138"/>
                <a:gd name="T55" fmla="*/ 132 h 225"/>
                <a:gd name="T56" fmla="*/ 44 w 138"/>
                <a:gd name="T57" fmla="*/ 138 h 225"/>
                <a:gd name="T58" fmla="*/ 44 w 138"/>
                <a:gd name="T59" fmla="*/ 148 h 225"/>
                <a:gd name="T60" fmla="*/ 44 w 138"/>
                <a:gd name="T61" fmla="*/ 153 h 225"/>
                <a:gd name="T62" fmla="*/ 40 w 138"/>
                <a:gd name="T63" fmla="*/ 162 h 225"/>
                <a:gd name="T64" fmla="*/ 35 w 138"/>
                <a:gd name="T65" fmla="*/ 166 h 225"/>
                <a:gd name="T66" fmla="*/ 24 w 138"/>
                <a:gd name="T67" fmla="*/ 177 h 225"/>
                <a:gd name="T68" fmla="*/ 19 w 138"/>
                <a:gd name="T69" fmla="*/ 182 h 225"/>
                <a:gd name="T70" fmla="*/ 70 w 138"/>
                <a:gd name="T71" fmla="*/ 223 h 225"/>
                <a:gd name="T72" fmla="*/ 122 w 138"/>
                <a:gd name="T73" fmla="*/ 183 h 225"/>
                <a:gd name="T74" fmla="*/ 103 w 138"/>
                <a:gd name="T75" fmla="*/ 165 h 225"/>
                <a:gd name="T76" fmla="*/ 101 w 138"/>
                <a:gd name="T77" fmla="*/ 164 h 225"/>
                <a:gd name="T78" fmla="*/ 101 w 138"/>
                <a:gd name="T79" fmla="*/ 163 h 225"/>
                <a:gd name="T80" fmla="*/ 101 w 138"/>
                <a:gd name="T81" fmla="*/ 163 h 225"/>
                <a:gd name="T82" fmla="*/ 99 w 138"/>
                <a:gd name="T83" fmla="*/ 162 h 225"/>
                <a:gd name="T84" fmla="*/ 96 w 138"/>
                <a:gd name="T85" fmla="*/ 153 h 225"/>
                <a:gd name="T86" fmla="*/ 95 w 138"/>
                <a:gd name="T87" fmla="*/ 148 h 225"/>
                <a:gd name="T88" fmla="*/ 95 w 138"/>
                <a:gd name="T89" fmla="*/ 138 h 225"/>
                <a:gd name="T90" fmla="*/ 102 w 138"/>
                <a:gd name="T91" fmla="*/ 132 h 225"/>
                <a:gd name="T92" fmla="*/ 115 w 138"/>
                <a:gd name="T93" fmla="*/ 114 h 225"/>
                <a:gd name="T94" fmla="*/ 116 w 138"/>
                <a:gd name="T95" fmla="*/ 114 h 225"/>
                <a:gd name="T96" fmla="*/ 117 w 138"/>
                <a:gd name="T97" fmla="*/ 109 h 225"/>
                <a:gd name="T98" fmla="*/ 122 w 138"/>
                <a:gd name="T99" fmla="*/ 105 h 225"/>
                <a:gd name="T100" fmla="*/ 128 w 138"/>
                <a:gd name="T101" fmla="*/ 90 h 225"/>
                <a:gd name="T102" fmla="*/ 130 w 138"/>
                <a:gd name="T103" fmla="*/ 7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8" h="225">
                  <a:moveTo>
                    <a:pt x="130" y="77"/>
                  </a:moveTo>
                  <a:cubicBezTo>
                    <a:pt x="129" y="73"/>
                    <a:pt x="126" y="75"/>
                    <a:pt x="123" y="78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2" y="77"/>
                    <a:pt x="122" y="77"/>
                    <a:pt x="123" y="76"/>
                  </a:cubicBezTo>
                  <a:cubicBezTo>
                    <a:pt x="123" y="69"/>
                    <a:pt x="123" y="63"/>
                    <a:pt x="122" y="58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6"/>
                    <a:pt x="122" y="54"/>
                    <a:pt x="122" y="53"/>
                  </a:cubicBezTo>
                  <a:cubicBezTo>
                    <a:pt x="118" y="22"/>
                    <a:pt x="111" y="1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28" y="1"/>
                    <a:pt x="22" y="22"/>
                    <a:pt x="17" y="53"/>
                  </a:cubicBezTo>
                  <a:cubicBezTo>
                    <a:pt x="17" y="54"/>
                    <a:pt x="17" y="56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63"/>
                    <a:pt x="16" y="69"/>
                    <a:pt x="17" y="76"/>
                  </a:cubicBezTo>
                  <a:cubicBezTo>
                    <a:pt x="17" y="77"/>
                    <a:pt x="17" y="77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3" y="75"/>
                    <a:pt x="10" y="73"/>
                    <a:pt x="10" y="77"/>
                  </a:cubicBezTo>
                  <a:cubicBezTo>
                    <a:pt x="8" y="83"/>
                    <a:pt x="10" y="86"/>
                    <a:pt x="11" y="90"/>
                  </a:cubicBezTo>
                  <a:cubicBezTo>
                    <a:pt x="13" y="94"/>
                    <a:pt x="15" y="101"/>
                    <a:pt x="17" y="105"/>
                  </a:cubicBezTo>
                  <a:cubicBezTo>
                    <a:pt x="19" y="108"/>
                    <a:pt x="21" y="109"/>
                    <a:pt x="22" y="109"/>
                  </a:cubicBezTo>
                  <a:cubicBezTo>
                    <a:pt x="23" y="111"/>
                    <a:pt x="23" y="112"/>
                    <a:pt x="24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8" y="122"/>
                    <a:pt x="31" y="127"/>
                    <a:pt x="37" y="132"/>
                  </a:cubicBezTo>
                  <a:cubicBezTo>
                    <a:pt x="39" y="134"/>
                    <a:pt x="42" y="136"/>
                    <a:pt x="44" y="138"/>
                  </a:cubicBezTo>
                  <a:cubicBezTo>
                    <a:pt x="44" y="148"/>
                    <a:pt x="44" y="148"/>
                    <a:pt x="44" y="148"/>
                  </a:cubicBezTo>
                  <a:cubicBezTo>
                    <a:pt x="44" y="150"/>
                    <a:pt x="44" y="152"/>
                    <a:pt x="44" y="153"/>
                  </a:cubicBezTo>
                  <a:cubicBezTo>
                    <a:pt x="43" y="156"/>
                    <a:pt x="42" y="159"/>
                    <a:pt x="40" y="162"/>
                  </a:cubicBezTo>
                  <a:cubicBezTo>
                    <a:pt x="39" y="163"/>
                    <a:pt x="37" y="165"/>
                    <a:pt x="35" y="166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2" y="178"/>
                    <a:pt x="21" y="180"/>
                    <a:pt x="19" y="182"/>
                  </a:cubicBezTo>
                  <a:cubicBezTo>
                    <a:pt x="0" y="200"/>
                    <a:pt x="36" y="225"/>
                    <a:pt x="70" y="223"/>
                  </a:cubicBezTo>
                  <a:cubicBezTo>
                    <a:pt x="103" y="225"/>
                    <a:pt x="138" y="201"/>
                    <a:pt x="122" y="183"/>
                  </a:cubicBezTo>
                  <a:cubicBezTo>
                    <a:pt x="103" y="165"/>
                    <a:pt x="103" y="165"/>
                    <a:pt x="103" y="165"/>
                  </a:cubicBezTo>
                  <a:cubicBezTo>
                    <a:pt x="102" y="165"/>
                    <a:pt x="102" y="164"/>
                    <a:pt x="101" y="164"/>
                  </a:cubicBezTo>
                  <a:cubicBezTo>
                    <a:pt x="101" y="163"/>
                    <a:pt x="101" y="163"/>
                    <a:pt x="101" y="163"/>
                  </a:cubicBezTo>
                  <a:cubicBezTo>
                    <a:pt x="101" y="163"/>
                    <a:pt x="101" y="163"/>
                    <a:pt x="101" y="163"/>
                  </a:cubicBezTo>
                  <a:cubicBezTo>
                    <a:pt x="100" y="163"/>
                    <a:pt x="100" y="162"/>
                    <a:pt x="99" y="162"/>
                  </a:cubicBezTo>
                  <a:cubicBezTo>
                    <a:pt x="98" y="159"/>
                    <a:pt x="96" y="156"/>
                    <a:pt x="96" y="153"/>
                  </a:cubicBezTo>
                  <a:cubicBezTo>
                    <a:pt x="95" y="152"/>
                    <a:pt x="95" y="150"/>
                    <a:pt x="95" y="148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8" y="136"/>
                    <a:pt x="100" y="134"/>
                    <a:pt x="102" y="132"/>
                  </a:cubicBezTo>
                  <a:cubicBezTo>
                    <a:pt x="109" y="127"/>
                    <a:pt x="112" y="122"/>
                    <a:pt x="115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6" y="112"/>
                    <a:pt x="117" y="111"/>
                    <a:pt x="117" y="109"/>
                  </a:cubicBezTo>
                  <a:cubicBezTo>
                    <a:pt x="119" y="109"/>
                    <a:pt x="121" y="108"/>
                    <a:pt x="122" y="105"/>
                  </a:cubicBezTo>
                  <a:cubicBezTo>
                    <a:pt x="124" y="101"/>
                    <a:pt x="126" y="94"/>
                    <a:pt x="128" y="90"/>
                  </a:cubicBezTo>
                  <a:cubicBezTo>
                    <a:pt x="130" y="86"/>
                    <a:pt x="131" y="83"/>
                    <a:pt x="130" y="77"/>
                  </a:cubicBezTo>
                </a:path>
              </a:pathLst>
            </a:custGeom>
            <a:solidFill>
              <a:srgbClr val="E5B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EEFF84F7-11A4-3509-C415-E33FE243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" y="1330"/>
              <a:ext cx="73" cy="25"/>
            </a:xfrm>
            <a:custGeom>
              <a:avLst/>
              <a:gdLst>
                <a:gd name="T0" fmla="*/ 51 w 51"/>
                <a:gd name="T1" fmla="*/ 0 h 17"/>
                <a:gd name="T2" fmla="*/ 38 w 51"/>
                <a:gd name="T3" fmla="*/ 9 h 17"/>
                <a:gd name="T4" fmla="*/ 38 w 51"/>
                <a:gd name="T5" fmla="*/ 9 h 17"/>
                <a:gd name="T6" fmla="*/ 25 w 51"/>
                <a:gd name="T7" fmla="*/ 11 h 17"/>
                <a:gd name="T8" fmla="*/ 13 w 51"/>
                <a:gd name="T9" fmla="*/ 9 h 17"/>
                <a:gd name="T10" fmla="*/ 13 w 51"/>
                <a:gd name="T11" fmla="*/ 9 h 17"/>
                <a:gd name="T12" fmla="*/ 0 w 51"/>
                <a:gd name="T13" fmla="*/ 0 h 17"/>
                <a:gd name="T14" fmla="*/ 0 w 51"/>
                <a:gd name="T15" fmla="*/ 3 h 17"/>
                <a:gd name="T16" fmla="*/ 17 w 51"/>
                <a:gd name="T17" fmla="*/ 17 h 17"/>
                <a:gd name="T18" fmla="*/ 26 w 51"/>
                <a:gd name="T19" fmla="*/ 17 h 17"/>
                <a:gd name="T20" fmla="*/ 34 w 51"/>
                <a:gd name="T21" fmla="*/ 17 h 17"/>
                <a:gd name="T22" fmla="*/ 51 w 51"/>
                <a:gd name="T23" fmla="*/ 3 h 17"/>
                <a:gd name="T24" fmla="*/ 51 w 51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cubicBezTo>
                    <a:pt x="47" y="3"/>
                    <a:pt x="43" y="6"/>
                    <a:pt x="38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7" y="9"/>
                    <a:pt x="31" y="11"/>
                    <a:pt x="25" y="11"/>
                  </a:cubicBezTo>
                  <a:cubicBezTo>
                    <a:pt x="19" y="11"/>
                    <a:pt x="14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8"/>
                    <a:pt x="11" y="13"/>
                    <a:pt x="17" y="17"/>
                  </a:cubicBezTo>
                  <a:cubicBezTo>
                    <a:pt x="18" y="17"/>
                    <a:pt x="23" y="17"/>
                    <a:pt x="26" y="17"/>
                  </a:cubicBezTo>
                  <a:cubicBezTo>
                    <a:pt x="28" y="17"/>
                    <a:pt x="33" y="17"/>
                    <a:pt x="34" y="17"/>
                  </a:cubicBezTo>
                  <a:cubicBezTo>
                    <a:pt x="40" y="13"/>
                    <a:pt x="46" y="9"/>
                    <a:pt x="51" y="3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B97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5F64E466-2D44-73AB-B7E2-774BCDA77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" y="1240"/>
              <a:ext cx="40" cy="16"/>
            </a:xfrm>
            <a:custGeom>
              <a:avLst/>
              <a:gdLst>
                <a:gd name="T0" fmla="*/ 22 w 28"/>
                <a:gd name="T1" fmla="*/ 2 h 11"/>
                <a:gd name="T2" fmla="*/ 14 w 28"/>
                <a:gd name="T3" fmla="*/ 0 h 11"/>
                <a:gd name="T4" fmla="*/ 6 w 28"/>
                <a:gd name="T5" fmla="*/ 1 h 11"/>
                <a:gd name="T6" fmla="*/ 0 w 28"/>
                <a:gd name="T7" fmla="*/ 7 h 11"/>
                <a:gd name="T8" fmla="*/ 1 w 28"/>
                <a:gd name="T9" fmla="*/ 8 h 11"/>
                <a:gd name="T10" fmla="*/ 7 w 28"/>
                <a:gd name="T11" fmla="*/ 5 h 11"/>
                <a:gd name="T12" fmla="*/ 12 w 28"/>
                <a:gd name="T13" fmla="*/ 4 h 11"/>
                <a:gd name="T14" fmla="*/ 11 w 28"/>
                <a:gd name="T15" fmla="*/ 6 h 11"/>
                <a:gd name="T16" fmla="*/ 16 w 28"/>
                <a:gd name="T17" fmla="*/ 11 h 11"/>
                <a:gd name="T18" fmla="*/ 20 w 28"/>
                <a:gd name="T19" fmla="*/ 6 h 11"/>
                <a:gd name="T20" fmla="*/ 19 w 28"/>
                <a:gd name="T21" fmla="*/ 3 h 11"/>
                <a:gd name="T22" fmla="*/ 21 w 28"/>
                <a:gd name="T23" fmla="*/ 4 h 11"/>
                <a:gd name="T24" fmla="*/ 28 w 28"/>
                <a:gd name="T25" fmla="*/ 6 h 11"/>
                <a:gd name="T26" fmla="*/ 28 w 28"/>
                <a:gd name="T27" fmla="*/ 6 h 11"/>
                <a:gd name="T28" fmla="*/ 22 w 28"/>
                <a:gd name="T2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1">
                  <a:moveTo>
                    <a:pt x="22" y="2"/>
                  </a:moveTo>
                  <a:cubicBezTo>
                    <a:pt x="19" y="1"/>
                    <a:pt x="17" y="0"/>
                    <a:pt x="14" y="0"/>
                  </a:cubicBezTo>
                  <a:cubicBezTo>
                    <a:pt x="11" y="0"/>
                    <a:pt x="8" y="0"/>
                    <a:pt x="6" y="1"/>
                  </a:cubicBezTo>
                  <a:cubicBezTo>
                    <a:pt x="3" y="2"/>
                    <a:pt x="1" y="4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9" y="4"/>
                    <a:pt x="10" y="4"/>
                    <a:pt x="12" y="4"/>
                  </a:cubicBezTo>
                  <a:cubicBezTo>
                    <a:pt x="11" y="4"/>
                    <a:pt x="11" y="5"/>
                    <a:pt x="11" y="6"/>
                  </a:cubicBezTo>
                  <a:cubicBezTo>
                    <a:pt x="11" y="9"/>
                    <a:pt x="13" y="11"/>
                    <a:pt x="16" y="11"/>
                  </a:cubicBezTo>
                  <a:cubicBezTo>
                    <a:pt x="18" y="11"/>
                    <a:pt x="20" y="9"/>
                    <a:pt x="20" y="6"/>
                  </a:cubicBezTo>
                  <a:cubicBezTo>
                    <a:pt x="20" y="5"/>
                    <a:pt x="20" y="4"/>
                    <a:pt x="19" y="3"/>
                  </a:cubicBezTo>
                  <a:cubicBezTo>
                    <a:pt x="20" y="4"/>
                    <a:pt x="20" y="4"/>
                    <a:pt x="21" y="4"/>
                  </a:cubicBezTo>
                  <a:cubicBezTo>
                    <a:pt x="23" y="4"/>
                    <a:pt x="26" y="5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6" y="4"/>
                    <a:pt x="24" y="3"/>
                    <a:pt x="22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D72E500-E1E5-A1B8-DFE8-9D821A026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" y="1239"/>
              <a:ext cx="40" cy="15"/>
            </a:xfrm>
            <a:custGeom>
              <a:avLst/>
              <a:gdLst>
                <a:gd name="T0" fmla="*/ 23 w 28"/>
                <a:gd name="T1" fmla="*/ 1 h 11"/>
                <a:gd name="T2" fmla="*/ 15 w 28"/>
                <a:gd name="T3" fmla="*/ 0 h 11"/>
                <a:gd name="T4" fmla="*/ 7 w 28"/>
                <a:gd name="T5" fmla="*/ 2 h 11"/>
                <a:gd name="T6" fmla="*/ 0 w 28"/>
                <a:gd name="T7" fmla="*/ 6 h 11"/>
                <a:gd name="T8" fmla="*/ 1 w 28"/>
                <a:gd name="T9" fmla="*/ 7 h 11"/>
                <a:gd name="T10" fmla="*/ 7 w 28"/>
                <a:gd name="T11" fmla="*/ 4 h 11"/>
                <a:gd name="T12" fmla="*/ 9 w 28"/>
                <a:gd name="T13" fmla="*/ 4 h 11"/>
                <a:gd name="T14" fmla="*/ 8 w 28"/>
                <a:gd name="T15" fmla="*/ 6 h 11"/>
                <a:gd name="T16" fmla="*/ 13 w 28"/>
                <a:gd name="T17" fmla="*/ 11 h 11"/>
                <a:gd name="T18" fmla="*/ 18 w 28"/>
                <a:gd name="T19" fmla="*/ 6 h 11"/>
                <a:gd name="T20" fmla="*/ 17 w 28"/>
                <a:gd name="T21" fmla="*/ 4 h 11"/>
                <a:gd name="T22" fmla="*/ 21 w 28"/>
                <a:gd name="T23" fmla="*/ 5 h 11"/>
                <a:gd name="T24" fmla="*/ 28 w 28"/>
                <a:gd name="T25" fmla="*/ 8 h 11"/>
                <a:gd name="T26" fmla="*/ 28 w 28"/>
                <a:gd name="T27" fmla="*/ 8 h 11"/>
                <a:gd name="T28" fmla="*/ 23 w 28"/>
                <a:gd name="T2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1">
                  <a:moveTo>
                    <a:pt x="23" y="1"/>
                  </a:moveTo>
                  <a:cubicBezTo>
                    <a:pt x="20" y="0"/>
                    <a:pt x="17" y="0"/>
                    <a:pt x="15" y="0"/>
                  </a:cubicBezTo>
                  <a:cubicBezTo>
                    <a:pt x="12" y="1"/>
                    <a:pt x="9" y="1"/>
                    <a:pt x="7" y="2"/>
                  </a:cubicBezTo>
                  <a:cubicBezTo>
                    <a:pt x="5" y="3"/>
                    <a:pt x="2" y="4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5"/>
                    <a:pt x="5" y="4"/>
                    <a:pt x="7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8" y="4"/>
                    <a:pt x="8" y="5"/>
                    <a:pt x="8" y="6"/>
                  </a:cubicBezTo>
                  <a:cubicBezTo>
                    <a:pt x="8" y="9"/>
                    <a:pt x="10" y="11"/>
                    <a:pt x="13" y="11"/>
                  </a:cubicBezTo>
                  <a:cubicBezTo>
                    <a:pt x="16" y="11"/>
                    <a:pt x="18" y="9"/>
                    <a:pt x="18" y="6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8" y="4"/>
                    <a:pt x="20" y="5"/>
                    <a:pt x="21" y="5"/>
                  </a:cubicBezTo>
                  <a:cubicBezTo>
                    <a:pt x="23" y="6"/>
                    <a:pt x="25" y="6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5"/>
                    <a:pt x="25" y="3"/>
                    <a:pt x="23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7E07C03-B316-BE92-6E6D-4DD803618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" y="1283"/>
              <a:ext cx="28" cy="7"/>
            </a:xfrm>
            <a:custGeom>
              <a:avLst/>
              <a:gdLst>
                <a:gd name="T0" fmla="*/ 17 w 19"/>
                <a:gd name="T1" fmla="*/ 1 h 5"/>
                <a:gd name="T2" fmla="*/ 15 w 19"/>
                <a:gd name="T3" fmla="*/ 0 h 5"/>
                <a:gd name="T4" fmla="*/ 12 w 19"/>
                <a:gd name="T5" fmla="*/ 1 h 5"/>
                <a:gd name="T6" fmla="*/ 10 w 19"/>
                <a:gd name="T7" fmla="*/ 2 h 5"/>
                <a:gd name="T8" fmla="*/ 8 w 19"/>
                <a:gd name="T9" fmla="*/ 1 h 5"/>
                <a:gd name="T10" fmla="*/ 4 w 19"/>
                <a:gd name="T11" fmla="*/ 0 h 5"/>
                <a:gd name="T12" fmla="*/ 2 w 19"/>
                <a:gd name="T13" fmla="*/ 1 h 5"/>
                <a:gd name="T14" fmla="*/ 2 w 19"/>
                <a:gd name="T15" fmla="*/ 3 h 5"/>
                <a:gd name="T16" fmla="*/ 7 w 19"/>
                <a:gd name="T17" fmla="*/ 4 h 5"/>
                <a:gd name="T18" fmla="*/ 9 w 19"/>
                <a:gd name="T19" fmla="*/ 5 h 5"/>
                <a:gd name="T20" fmla="*/ 11 w 19"/>
                <a:gd name="T21" fmla="*/ 5 h 5"/>
                <a:gd name="T22" fmla="*/ 13 w 19"/>
                <a:gd name="T23" fmla="*/ 4 h 5"/>
                <a:gd name="T24" fmla="*/ 18 w 19"/>
                <a:gd name="T25" fmla="*/ 3 h 5"/>
                <a:gd name="T26" fmla="*/ 17 w 19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">
                  <a:moveTo>
                    <a:pt x="17" y="1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1" y="2"/>
                    <a:pt x="10" y="2"/>
                    <a:pt x="10" y="2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4" y="4"/>
                    <a:pt x="6" y="4"/>
                    <a:pt x="7" y="4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2" y="5"/>
                    <a:pt x="13" y="4"/>
                  </a:cubicBezTo>
                  <a:cubicBezTo>
                    <a:pt x="14" y="4"/>
                    <a:pt x="17" y="4"/>
                    <a:pt x="18" y="3"/>
                  </a:cubicBezTo>
                  <a:cubicBezTo>
                    <a:pt x="19" y="2"/>
                    <a:pt x="19" y="1"/>
                    <a:pt x="17" y="1"/>
                  </a:cubicBezTo>
                </a:path>
              </a:pathLst>
            </a:custGeom>
            <a:solidFill>
              <a:srgbClr val="B97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7D13AD86-F894-3157-B851-769D6EFE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" y="1220"/>
              <a:ext cx="48" cy="11"/>
            </a:xfrm>
            <a:custGeom>
              <a:avLst/>
              <a:gdLst>
                <a:gd name="T0" fmla="*/ 34 w 34"/>
                <a:gd name="T1" fmla="*/ 4 h 8"/>
                <a:gd name="T2" fmla="*/ 33 w 34"/>
                <a:gd name="T3" fmla="*/ 8 h 8"/>
                <a:gd name="T4" fmla="*/ 12 w 34"/>
                <a:gd name="T5" fmla="*/ 5 h 8"/>
                <a:gd name="T6" fmla="*/ 0 w 34"/>
                <a:gd name="T7" fmla="*/ 8 h 8"/>
                <a:gd name="T8" fmla="*/ 12 w 34"/>
                <a:gd name="T9" fmla="*/ 1 h 8"/>
                <a:gd name="T10" fmla="*/ 34 w 34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8">
                  <a:moveTo>
                    <a:pt x="34" y="4"/>
                  </a:move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17" y="4"/>
                    <a:pt x="12" y="5"/>
                  </a:cubicBezTo>
                  <a:cubicBezTo>
                    <a:pt x="7" y="5"/>
                    <a:pt x="0" y="8"/>
                    <a:pt x="0" y="8"/>
                  </a:cubicBezTo>
                  <a:cubicBezTo>
                    <a:pt x="0" y="8"/>
                    <a:pt x="7" y="2"/>
                    <a:pt x="12" y="1"/>
                  </a:cubicBezTo>
                  <a:cubicBezTo>
                    <a:pt x="18" y="0"/>
                    <a:pt x="34" y="4"/>
                    <a:pt x="34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B85AF436-3B21-F478-89CF-835EFF490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" y="1220"/>
              <a:ext cx="47" cy="11"/>
            </a:xfrm>
            <a:custGeom>
              <a:avLst/>
              <a:gdLst>
                <a:gd name="T0" fmla="*/ 0 w 33"/>
                <a:gd name="T1" fmla="*/ 4 h 8"/>
                <a:gd name="T2" fmla="*/ 0 w 33"/>
                <a:gd name="T3" fmla="*/ 8 h 8"/>
                <a:gd name="T4" fmla="*/ 21 w 33"/>
                <a:gd name="T5" fmla="*/ 5 h 8"/>
                <a:gd name="T6" fmla="*/ 33 w 33"/>
                <a:gd name="T7" fmla="*/ 8 h 8"/>
                <a:gd name="T8" fmla="*/ 21 w 33"/>
                <a:gd name="T9" fmla="*/ 1 h 8"/>
                <a:gd name="T10" fmla="*/ 0 w 33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8">
                  <a:moveTo>
                    <a:pt x="0" y="4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7" y="4"/>
                    <a:pt x="21" y="5"/>
                  </a:cubicBezTo>
                  <a:cubicBezTo>
                    <a:pt x="25" y="5"/>
                    <a:pt x="33" y="8"/>
                    <a:pt x="33" y="8"/>
                  </a:cubicBezTo>
                  <a:cubicBezTo>
                    <a:pt x="33" y="8"/>
                    <a:pt x="27" y="2"/>
                    <a:pt x="21" y="1"/>
                  </a:cubicBezTo>
                  <a:cubicBezTo>
                    <a:pt x="15" y="0"/>
                    <a:pt x="0" y="4"/>
                    <a:pt x="0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210DF0A9-73B4-6DB6-0475-EEA9E37D7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1306"/>
              <a:ext cx="53" cy="17"/>
            </a:xfrm>
            <a:custGeom>
              <a:avLst/>
              <a:gdLst>
                <a:gd name="T0" fmla="*/ 36 w 37"/>
                <a:gd name="T1" fmla="*/ 1 h 12"/>
                <a:gd name="T2" fmla="*/ 25 w 37"/>
                <a:gd name="T3" fmla="*/ 0 h 12"/>
                <a:gd name="T4" fmla="*/ 23 w 37"/>
                <a:gd name="T5" fmla="*/ 0 h 12"/>
                <a:gd name="T6" fmla="*/ 21 w 37"/>
                <a:gd name="T7" fmla="*/ 1 h 12"/>
                <a:gd name="T8" fmla="*/ 18 w 37"/>
                <a:gd name="T9" fmla="*/ 1 h 12"/>
                <a:gd name="T10" fmla="*/ 18 w 37"/>
                <a:gd name="T11" fmla="*/ 1 h 12"/>
                <a:gd name="T12" fmla="*/ 15 w 37"/>
                <a:gd name="T13" fmla="*/ 0 h 12"/>
                <a:gd name="T14" fmla="*/ 2 w 37"/>
                <a:gd name="T15" fmla="*/ 1 h 12"/>
                <a:gd name="T16" fmla="*/ 1 w 37"/>
                <a:gd name="T17" fmla="*/ 1 h 12"/>
                <a:gd name="T18" fmla="*/ 15 w 37"/>
                <a:gd name="T19" fmla="*/ 11 h 12"/>
                <a:gd name="T20" fmla="*/ 24 w 37"/>
                <a:gd name="T21" fmla="*/ 11 h 12"/>
                <a:gd name="T22" fmla="*/ 25 w 37"/>
                <a:gd name="T23" fmla="*/ 11 h 12"/>
                <a:gd name="T24" fmla="*/ 25 w 37"/>
                <a:gd name="T25" fmla="*/ 11 h 12"/>
                <a:gd name="T26" fmla="*/ 26 w 37"/>
                <a:gd name="T27" fmla="*/ 11 h 12"/>
                <a:gd name="T28" fmla="*/ 26 w 37"/>
                <a:gd name="T29" fmla="*/ 11 h 12"/>
                <a:gd name="T30" fmla="*/ 27 w 37"/>
                <a:gd name="T31" fmla="*/ 10 h 12"/>
                <a:gd name="T32" fmla="*/ 21 w 37"/>
                <a:gd name="T33" fmla="*/ 10 h 12"/>
                <a:gd name="T34" fmla="*/ 14 w 37"/>
                <a:gd name="T35" fmla="*/ 7 h 12"/>
                <a:gd name="T36" fmla="*/ 15 w 37"/>
                <a:gd name="T37" fmla="*/ 6 h 12"/>
                <a:gd name="T38" fmla="*/ 28 w 37"/>
                <a:gd name="T39" fmla="*/ 4 h 12"/>
                <a:gd name="T40" fmla="*/ 31 w 37"/>
                <a:gd name="T41" fmla="*/ 3 h 12"/>
                <a:gd name="T42" fmla="*/ 37 w 37"/>
                <a:gd name="T43" fmla="*/ 0 h 12"/>
                <a:gd name="T44" fmla="*/ 37 w 37"/>
                <a:gd name="T45" fmla="*/ 0 h 12"/>
                <a:gd name="T46" fmla="*/ 36 w 37"/>
                <a:gd name="T4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12">
                  <a:moveTo>
                    <a:pt x="36" y="1"/>
                  </a:moveTo>
                  <a:cubicBezTo>
                    <a:pt x="30" y="0"/>
                    <a:pt x="26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0" y="2"/>
                    <a:pt x="20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2" y="0"/>
                    <a:pt x="3" y="1"/>
                    <a:pt x="2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5" y="5"/>
                    <a:pt x="9" y="10"/>
                    <a:pt x="15" y="11"/>
                  </a:cubicBezTo>
                  <a:cubicBezTo>
                    <a:pt x="18" y="12"/>
                    <a:pt x="21" y="12"/>
                    <a:pt x="24" y="11"/>
                  </a:cubicBezTo>
                  <a:cubicBezTo>
                    <a:pt x="24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0"/>
                    <a:pt x="27" y="10"/>
                    <a:pt x="27" y="10"/>
                  </a:cubicBezTo>
                  <a:cubicBezTo>
                    <a:pt x="27" y="10"/>
                    <a:pt x="25" y="10"/>
                    <a:pt x="21" y="10"/>
                  </a:cubicBezTo>
                  <a:cubicBezTo>
                    <a:pt x="18" y="9"/>
                    <a:pt x="13" y="8"/>
                    <a:pt x="14" y="7"/>
                  </a:cubicBezTo>
                  <a:cubicBezTo>
                    <a:pt x="14" y="7"/>
                    <a:pt x="14" y="6"/>
                    <a:pt x="15" y="6"/>
                  </a:cubicBezTo>
                  <a:cubicBezTo>
                    <a:pt x="18" y="6"/>
                    <a:pt x="25" y="5"/>
                    <a:pt x="28" y="4"/>
                  </a:cubicBezTo>
                  <a:cubicBezTo>
                    <a:pt x="29" y="4"/>
                    <a:pt x="30" y="4"/>
                    <a:pt x="31" y="3"/>
                  </a:cubicBezTo>
                  <a:cubicBezTo>
                    <a:pt x="35" y="2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6" y="1"/>
                  </a:cubicBezTo>
                </a:path>
              </a:pathLst>
            </a:custGeom>
            <a:solidFill>
              <a:srgbClr val="C9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0" name="Oval 21">
              <a:extLst>
                <a:ext uri="{FF2B5EF4-FFF2-40B4-BE49-F238E27FC236}">
                  <a16:creationId xmlns:a16="http://schemas.microsoft.com/office/drawing/2014/main" id="{EBDFA513-07AF-2543-E3F1-CB43CF56A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" y="1087"/>
              <a:ext cx="89" cy="8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F1E26CF5-345D-E219-57CE-584DCA037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" y="1120"/>
              <a:ext cx="172" cy="137"/>
            </a:xfrm>
            <a:custGeom>
              <a:avLst/>
              <a:gdLst>
                <a:gd name="T0" fmla="*/ 61 w 120"/>
                <a:gd name="T1" fmla="*/ 0 h 96"/>
                <a:gd name="T2" fmla="*/ 3 w 120"/>
                <a:gd name="T3" fmla="*/ 50 h 96"/>
                <a:gd name="T4" fmla="*/ 8 w 120"/>
                <a:gd name="T5" fmla="*/ 96 h 96"/>
                <a:gd name="T6" fmla="*/ 13 w 120"/>
                <a:gd name="T7" fmla="*/ 76 h 96"/>
                <a:gd name="T8" fmla="*/ 62 w 120"/>
                <a:gd name="T9" fmla="*/ 65 h 96"/>
                <a:gd name="T10" fmla="*/ 99 w 120"/>
                <a:gd name="T11" fmla="*/ 41 h 96"/>
                <a:gd name="T12" fmla="*/ 104 w 120"/>
                <a:gd name="T13" fmla="*/ 52 h 96"/>
                <a:gd name="T14" fmla="*/ 114 w 120"/>
                <a:gd name="T15" fmla="*/ 96 h 96"/>
                <a:gd name="T16" fmla="*/ 119 w 120"/>
                <a:gd name="T17" fmla="*/ 66 h 96"/>
                <a:gd name="T18" fmla="*/ 61 w 120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96">
                  <a:moveTo>
                    <a:pt x="61" y="0"/>
                  </a:moveTo>
                  <a:cubicBezTo>
                    <a:pt x="22" y="0"/>
                    <a:pt x="6" y="32"/>
                    <a:pt x="3" y="50"/>
                  </a:cubicBezTo>
                  <a:cubicBezTo>
                    <a:pt x="0" y="67"/>
                    <a:pt x="5" y="82"/>
                    <a:pt x="8" y="96"/>
                  </a:cubicBezTo>
                  <a:cubicBezTo>
                    <a:pt x="8" y="96"/>
                    <a:pt x="11" y="89"/>
                    <a:pt x="13" y="76"/>
                  </a:cubicBezTo>
                  <a:cubicBezTo>
                    <a:pt x="20" y="75"/>
                    <a:pt x="35" y="74"/>
                    <a:pt x="62" y="65"/>
                  </a:cubicBezTo>
                  <a:cubicBezTo>
                    <a:pt x="82" y="58"/>
                    <a:pt x="93" y="49"/>
                    <a:pt x="99" y="41"/>
                  </a:cubicBezTo>
                  <a:cubicBezTo>
                    <a:pt x="101" y="44"/>
                    <a:pt x="103" y="48"/>
                    <a:pt x="104" y="52"/>
                  </a:cubicBezTo>
                  <a:cubicBezTo>
                    <a:pt x="107" y="63"/>
                    <a:pt x="114" y="88"/>
                    <a:pt x="114" y="96"/>
                  </a:cubicBezTo>
                  <a:cubicBezTo>
                    <a:pt x="114" y="96"/>
                    <a:pt x="119" y="87"/>
                    <a:pt x="119" y="66"/>
                  </a:cubicBezTo>
                  <a:cubicBezTo>
                    <a:pt x="120" y="45"/>
                    <a:pt x="109" y="0"/>
                    <a:pt x="6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 dirty="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A17DF24F-4930-A379-456B-54204576F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1378"/>
              <a:ext cx="328" cy="140"/>
            </a:xfrm>
            <a:custGeom>
              <a:avLst/>
              <a:gdLst>
                <a:gd name="T0" fmla="*/ 226 w 229"/>
                <a:gd name="T1" fmla="*/ 98 h 98"/>
                <a:gd name="T2" fmla="*/ 229 w 229"/>
                <a:gd name="T3" fmla="*/ 61 h 98"/>
                <a:gd name="T4" fmla="*/ 229 w 229"/>
                <a:gd name="T5" fmla="*/ 44 h 98"/>
                <a:gd name="T6" fmla="*/ 215 w 229"/>
                <a:gd name="T7" fmla="*/ 23 h 98"/>
                <a:gd name="T8" fmla="*/ 157 w 229"/>
                <a:gd name="T9" fmla="*/ 0 h 98"/>
                <a:gd name="T10" fmla="*/ 156 w 229"/>
                <a:gd name="T11" fmla="*/ 0 h 98"/>
                <a:gd name="T12" fmla="*/ 116 w 229"/>
                <a:gd name="T13" fmla="*/ 29 h 98"/>
                <a:gd name="T14" fmla="*/ 114 w 229"/>
                <a:gd name="T15" fmla="*/ 29 h 98"/>
                <a:gd name="T16" fmla="*/ 73 w 229"/>
                <a:gd name="T17" fmla="*/ 0 h 98"/>
                <a:gd name="T18" fmla="*/ 73 w 229"/>
                <a:gd name="T19" fmla="*/ 0 h 98"/>
                <a:gd name="T20" fmla="*/ 14 w 229"/>
                <a:gd name="T21" fmla="*/ 23 h 98"/>
                <a:gd name="T22" fmla="*/ 0 w 229"/>
                <a:gd name="T23" fmla="*/ 44 h 98"/>
                <a:gd name="T24" fmla="*/ 0 w 229"/>
                <a:gd name="T25" fmla="*/ 61 h 98"/>
                <a:gd name="T26" fmla="*/ 3 w 229"/>
                <a:gd name="T27" fmla="*/ 98 h 98"/>
                <a:gd name="T28" fmla="*/ 226 w 229"/>
                <a:gd name="T2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9" h="98">
                  <a:moveTo>
                    <a:pt x="226" y="98"/>
                  </a:moveTo>
                  <a:cubicBezTo>
                    <a:pt x="228" y="86"/>
                    <a:pt x="229" y="73"/>
                    <a:pt x="229" y="61"/>
                  </a:cubicBezTo>
                  <a:cubicBezTo>
                    <a:pt x="229" y="44"/>
                    <a:pt x="229" y="44"/>
                    <a:pt x="229" y="44"/>
                  </a:cubicBezTo>
                  <a:cubicBezTo>
                    <a:pt x="229" y="35"/>
                    <a:pt x="224" y="27"/>
                    <a:pt x="215" y="2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0" y="17"/>
                    <a:pt x="134" y="28"/>
                    <a:pt x="116" y="29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95" y="29"/>
                    <a:pt x="79" y="17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6" y="27"/>
                    <a:pt x="0" y="35"/>
                    <a:pt x="0" y="4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1" y="86"/>
                    <a:pt x="3" y="98"/>
                  </a:cubicBezTo>
                  <a:lnTo>
                    <a:pt x="226" y="98"/>
                  </a:lnTo>
                  <a:close/>
                </a:path>
              </a:pathLst>
            </a:custGeom>
            <a:solidFill>
              <a:srgbClr val="005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 dirty="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D1ED1B5-77D9-6BB3-0D88-8912B9FC7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1111"/>
              <a:ext cx="202" cy="324"/>
            </a:xfrm>
            <a:custGeom>
              <a:avLst/>
              <a:gdLst>
                <a:gd name="T0" fmla="*/ 136 w 141"/>
                <a:gd name="T1" fmla="*/ 77 h 226"/>
                <a:gd name="T2" fmla="*/ 129 w 141"/>
                <a:gd name="T3" fmla="*/ 78 h 226"/>
                <a:gd name="T4" fmla="*/ 125 w 141"/>
                <a:gd name="T5" fmla="*/ 83 h 226"/>
                <a:gd name="T6" fmla="*/ 126 w 141"/>
                <a:gd name="T7" fmla="*/ 57 h 226"/>
                <a:gd name="T8" fmla="*/ 71 w 141"/>
                <a:gd name="T9" fmla="*/ 0 h 226"/>
                <a:gd name="T10" fmla="*/ 70 w 141"/>
                <a:gd name="T11" fmla="*/ 0 h 226"/>
                <a:gd name="T12" fmla="*/ 15 w 141"/>
                <a:gd name="T13" fmla="*/ 57 h 226"/>
                <a:gd name="T14" fmla="*/ 16 w 141"/>
                <a:gd name="T15" fmla="*/ 84 h 226"/>
                <a:gd name="T16" fmla="*/ 12 w 141"/>
                <a:gd name="T17" fmla="*/ 78 h 226"/>
                <a:gd name="T18" fmla="*/ 4 w 141"/>
                <a:gd name="T19" fmla="*/ 77 h 226"/>
                <a:gd name="T20" fmla="*/ 6 w 141"/>
                <a:gd name="T21" fmla="*/ 91 h 226"/>
                <a:gd name="T22" fmla="*/ 12 w 141"/>
                <a:gd name="T23" fmla="*/ 107 h 226"/>
                <a:gd name="T24" fmla="*/ 17 w 141"/>
                <a:gd name="T25" fmla="*/ 111 h 226"/>
                <a:gd name="T26" fmla="*/ 20 w 141"/>
                <a:gd name="T27" fmla="*/ 109 h 226"/>
                <a:gd name="T28" fmla="*/ 20 w 141"/>
                <a:gd name="T29" fmla="*/ 109 h 226"/>
                <a:gd name="T30" fmla="*/ 20 w 141"/>
                <a:gd name="T31" fmla="*/ 109 h 226"/>
                <a:gd name="T32" fmla="*/ 25 w 141"/>
                <a:gd name="T33" fmla="*/ 122 h 226"/>
                <a:gd name="T34" fmla="*/ 34 w 141"/>
                <a:gd name="T35" fmla="*/ 136 h 226"/>
                <a:gd name="T36" fmla="*/ 19 w 141"/>
                <a:gd name="T37" fmla="*/ 183 h 226"/>
                <a:gd name="T38" fmla="*/ 71 w 141"/>
                <a:gd name="T39" fmla="*/ 225 h 226"/>
                <a:gd name="T40" fmla="*/ 122 w 141"/>
                <a:gd name="T41" fmla="*/ 183 h 226"/>
                <a:gd name="T42" fmla="*/ 107 w 141"/>
                <a:gd name="T43" fmla="*/ 136 h 226"/>
                <a:gd name="T44" fmla="*/ 116 w 141"/>
                <a:gd name="T45" fmla="*/ 122 h 226"/>
                <a:gd name="T46" fmla="*/ 120 w 141"/>
                <a:gd name="T47" fmla="*/ 109 h 226"/>
                <a:gd name="T48" fmla="*/ 121 w 141"/>
                <a:gd name="T49" fmla="*/ 109 h 226"/>
                <a:gd name="T50" fmla="*/ 123 w 141"/>
                <a:gd name="T51" fmla="*/ 111 h 226"/>
                <a:gd name="T52" fmla="*/ 128 w 141"/>
                <a:gd name="T53" fmla="*/ 107 h 226"/>
                <a:gd name="T54" fmla="*/ 135 w 141"/>
                <a:gd name="T55" fmla="*/ 91 h 226"/>
                <a:gd name="T56" fmla="*/ 136 w 141"/>
                <a:gd name="T57" fmla="*/ 7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1" h="226">
                  <a:moveTo>
                    <a:pt x="136" y="77"/>
                  </a:moveTo>
                  <a:cubicBezTo>
                    <a:pt x="136" y="72"/>
                    <a:pt x="132" y="75"/>
                    <a:pt x="129" y="78"/>
                  </a:cubicBezTo>
                  <a:cubicBezTo>
                    <a:pt x="127" y="79"/>
                    <a:pt x="126" y="81"/>
                    <a:pt x="125" y="83"/>
                  </a:cubicBezTo>
                  <a:cubicBezTo>
                    <a:pt x="126" y="74"/>
                    <a:pt x="127" y="62"/>
                    <a:pt x="126" y="57"/>
                  </a:cubicBezTo>
                  <a:cubicBezTo>
                    <a:pt x="122" y="29"/>
                    <a:pt x="113" y="1"/>
                    <a:pt x="71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27" y="1"/>
                    <a:pt x="19" y="24"/>
                    <a:pt x="15" y="57"/>
                  </a:cubicBezTo>
                  <a:cubicBezTo>
                    <a:pt x="14" y="62"/>
                    <a:pt x="15" y="75"/>
                    <a:pt x="16" y="84"/>
                  </a:cubicBezTo>
                  <a:cubicBezTo>
                    <a:pt x="15" y="82"/>
                    <a:pt x="14" y="80"/>
                    <a:pt x="12" y="78"/>
                  </a:cubicBezTo>
                  <a:cubicBezTo>
                    <a:pt x="8" y="75"/>
                    <a:pt x="5" y="72"/>
                    <a:pt x="4" y="77"/>
                  </a:cubicBezTo>
                  <a:cubicBezTo>
                    <a:pt x="3" y="84"/>
                    <a:pt x="4" y="86"/>
                    <a:pt x="6" y="91"/>
                  </a:cubicBezTo>
                  <a:cubicBezTo>
                    <a:pt x="8" y="95"/>
                    <a:pt x="10" y="103"/>
                    <a:pt x="12" y="107"/>
                  </a:cubicBezTo>
                  <a:cubicBezTo>
                    <a:pt x="14" y="110"/>
                    <a:pt x="16" y="111"/>
                    <a:pt x="17" y="111"/>
                  </a:cubicBezTo>
                  <a:cubicBezTo>
                    <a:pt x="18" y="110"/>
                    <a:pt x="19" y="110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22" y="115"/>
                    <a:pt x="24" y="120"/>
                    <a:pt x="25" y="122"/>
                  </a:cubicBezTo>
                  <a:cubicBezTo>
                    <a:pt x="29" y="128"/>
                    <a:pt x="31" y="132"/>
                    <a:pt x="34" y="136"/>
                  </a:cubicBezTo>
                  <a:cubicBezTo>
                    <a:pt x="38" y="146"/>
                    <a:pt x="40" y="163"/>
                    <a:pt x="19" y="183"/>
                  </a:cubicBezTo>
                  <a:cubicBezTo>
                    <a:pt x="0" y="201"/>
                    <a:pt x="36" y="226"/>
                    <a:pt x="71" y="225"/>
                  </a:cubicBezTo>
                  <a:cubicBezTo>
                    <a:pt x="105" y="226"/>
                    <a:pt x="141" y="201"/>
                    <a:pt x="122" y="183"/>
                  </a:cubicBezTo>
                  <a:cubicBezTo>
                    <a:pt x="101" y="163"/>
                    <a:pt x="103" y="146"/>
                    <a:pt x="107" y="136"/>
                  </a:cubicBezTo>
                  <a:cubicBezTo>
                    <a:pt x="110" y="132"/>
                    <a:pt x="112" y="128"/>
                    <a:pt x="116" y="122"/>
                  </a:cubicBezTo>
                  <a:cubicBezTo>
                    <a:pt x="117" y="120"/>
                    <a:pt x="119" y="115"/>
                    <a:pt x="120" y="109"/>
                  </a:cubicBezTo>
                  <a:cubicBezTo>
                    <a:pt x="120" y="109"/>
                    <a:pt x="121" y="109"/>
                    <a:pt x="121" y="109"/>
                  </a:cubicBezTo>
                  <a:cubicBezTo>
                    <a:pt x="121" y="110"/>
                    <a:pt x="122" y="110"/>
                    <a:pt x="123" y="111"/>
                  </a:cubicBezTo>
                  <a:cubicBezTo>
                    <a:pt x="125" y="111"/>
                    <a:pt x="127" y="110"/>
                    <a:pt x="128" y="107"/>
                  </a:cubicBezTo>
                  <a:cubicBezTo>
                    <a:pt x="130" y="103"/>
                    <a:pt x="133" y="95"/>
                    <a:pt x="135" y="91"/>
                  </a:cubicBezTo>
                  <a:cubicBezTo>
                    <a:pt x="136" y="86"/>
                    <a:pt x="138" y="84"/>
                    <a:pt x="136" y="77"/>
                  </a:cubicBezTo>
                </a:path>
              </a:pathLst>
            </a:custGeom>
            <a:solidFill>
              <a:srgbClr val="CE8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4AA406C2-CD17-D0E1-622E-DB36DF7643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" y="1214"/>
              <a:ext cx="118" cy="15"/>
            </a:xfrm>
            <a:custGeom>
              <a:avLst/>
              <a:gdLst>
                <a:gd name="T0" fmla="*/ 67 w 82"/>
                <a:gd name="T1" fmla="*/ 0 h 10"/>
                <a:gd name="T2" fmla="*/ 80 w 82"/>
                <a:gd name="T3" fmla="*/ 7 h 10"/>
                <a:gd name="T4" fmla="*/ 69 w 82"/>
                <a:gd name="T5" fmla="*/ 2 h 10"/>
                <a:gd name="T6" fmla="*/ 71 w 82"/>
                <a:gd name="T7" fmla="*/ 6 h 10"/>
                <a:gd name="T8" fmla="*/ 69 w 82"/>
                <a:gd name="T9" fmla="*/ 10 h 10"/>
                <a:gd name="T10" fmla="*/ 64 w 82"/>
                <a:gd name="T11" fmla="*/ 10 h 10"/>
                <a:gd name="T12" fmla="*/ 62 w 82"/>
                <a:gd name="T13" fmla="*/ 6 h 10"/>
                <a:gd name="T14" fmla="*/ 64 w 82"/>
                <a:gd name="T15" fmla="*/ 2 h 10"/>
                <a:gd name="T16" fmla="*/ 53 w 82"/>
                <a:gd name="T17" fmla="*/ 6 h 10"/>
                <a:gd name="T18" fmla="*/ 67 w 82"/>
                <a:gd name="T19" fmla="*/ 0 h 10"/>
                <a:gd name="T20" fmla="*/ 15 w 82"/>
                <a:gd name="T21" fmla="*/ 1 h 10"/>
                <a:gd name="T22" fmla="*/ 2 w 82"/>
                <a:gd name="T23" fmla="*/ 7 h 10"/>
                <a:gd name="T24" fmla="*/ 13 w 82"/>
                <a:gd name="T25" fmla="*/ 3 h 10"/>
                <a:gd name="T26" fmla="*/ 11 w 82"/>
                <a:gd name="T27" fmla="*/ 6 h 10"/>
                <a:gd name="T28" fmla="*/ 13 w 82"/>
                <a:gd name="T29" fmla="*/ 10 h 10"/>
                <a:gd name="T30" fmla="*/ 18 w 82"/>
                <a:gd name="T31" fmla="*/ 10 h 10"/>
                <a:gd name="T32" fmla="*/ 20 w 82"/>
                <a:gd name="T33" fmla="*/ 6 h 10"/>
                <a:gd name="T34" fmla="*/ 18 w 82"/>
                <a:gd name="T35" fmla="*/ 3 h 10"/>
                <a:gd name="T36" fmla="*/ 29 w 82"/>
                <a:gd name="T37" fmla="*/ 6 h 10"/>
                <a:gd name="T38" fmla="*/ 15 w 82"/>
                <a:gd name="T3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" h="10">
                  <a:moveTo>
                    <a:pt x="67" y="0"/>
                  </a:moveTo>
                  <a:cubicBezTo>
                    <a:pt x="75" y="0"/>
                    <a:pt x="82" y="7"/>
                    <a:pt x="80" y="7"/>
                  </a:cubicBezTo>
                  <a:cubicBezTo>
                    <a:pt x="79" y="7"/>
                    <a:pt x="77" y="3"/>
                    <a:pt x="69" y="2"/>
                  </a:cubicBezTo>
                  <a:cubicBezTo>
                    <a:pt x="70" y="3"/>
                    <a:pt x="71" y="5"/>
                    <a:pt x="71" y="6"/>
                  </a:cubicBezTo>
                  <a:cubicBezTo>
                    <a:pt x="71" y="8"/>
                    <a:pt x="70" y="9"/>
                    <a:pt x="69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3" y="9"/>
                    <a:pt x="62" y="8"/>
                    <a:pt x="62" y="6"/>
                  </a:cubicBezTo>
                  <a:cubicBezTo>
                    <a:pt x="62" y="5"/>
                    <a:pt x="63" y="3"/>
                    <a:pt x="64" y="2"/>
                  </a:cubicBezTo>
                  <a:cubicBezTo>
                    <a:pt x="58" y="3"/>
                    <a:pt x="54" y="6"/>
                    <a:pt x="53" y="6"/>
                  </a:cubicBezTo>
                  <a:cubicBezTo>
                    <a:pt x="52" y="6"/>
                    <a:pt x="58" y="0"/>
                    <a:pt x="67" y="0"/>
                  </a:cubicBezTo>
                  <a:moveTo>
                    <a:pt x="15" y="1"/>
                  </a:moveTo>
                  <a:cubicBezTo>
                    <a:pt x="7" y="1"/>
                    <a:pt x="0" y="7"/>
                    <a:pt x="2" y="7"/>
                  </a:cubicBezTo>
                  <a:cubicBezTo>
                    <a:pt x="3" y="7"/>
                    <a:pt x="5" y="3"/>
                    <a:pt x="13" y="3"/>
                  </a:cubicBezTo>
                  <a:cubicBezTo>
                    <a:pt x="12" y="3"/>
                    <a:pt x="11" y="5"/>
                    <a:pt x="11" y="6"/>
                  </a:cubicBezTo>
                  <a:cubicBezTo>
                    <a:pt x="11" y="8"/>
                    <a:pt x="12" y="9"/>
                    <a:pt x="13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9"/>
                    <a:pt x="20" y="8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24" y="3"/>
                    <a:pt x="28" y="7"/>
                    <a:pt x="29" y="6"/>
                  </a:cubicBezTo>
                  <a:cubicBezTo>
                    <a:pt x="30" y="6"/>
                    <a:pt x="24" y="1"/>
                    <a:pt x="15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556EBE5-DF60-C114-65E1-92178FBA1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7" y="1263"/>
              <a:ext cx="97" cy="92"/>
            </a:xfrm>
            <a:custGeom>
              <a:avLst/>
              <a:gdLst>
                <a:gd name="T0" fmla="*/ 45 w 68"/>
                <a:gd name="T1" fmla="*/ 54 h 64"/>
                <a:gd name="T2" fmla="*/ 68 w 68"/>
                <a:gd name="T3" fmla="*/ 36 h 64"/>
                <a:gd name="T4" fmla="*/ 44 w 68"/>
                <a:gd name="T5" fmla="*/ 63 h 64"/>
                <a:gd name="T6" fmla="*/ 35 w 68"/>
                <a:gd name="T7" fmla="*/ 64 h 64"/>
                <a:gd name="T8" fmla="*/ 26 w 68"/>
                <a:gd name="T9" fmla="*/ 63 h 64"/>
                <a:gd name="T10" fmla="*/ 0 w 68"/>
                <a:gd name="T11" fmla="*/ 34 h 64"/>
                <a:gd name="T12" fmla="*/ 0 w 68"/>
                <a:gd name="T13" fmla="*/ 34 h 64"/>
                <a:gd name="T14" fmla="*/ 26 w 68"/>
                <a:gd name="T15" fmla="*/ 54 h 64"/>
                <a:gd name="T16" fmla="*/ 35 w 68"/>
                <a:gd name="T17" fmla="*/ 54 h 64"/>
                <a:gd name="T18" fmla="*/ 45 w 68"/>
                <a:gd name="T19" fmla="*/ 54 h 64"/>
                <a:gd name="T20" fmla="*/ 44 w 68"/>
                <a:gd name="T21" fmla="*/ 1 h 64"/>
                <a:gd name="T22" fmla="*/ 41 w 68"/>
                <a:gd name="T23" fmla="*/ 0 h 64"/>
                <a:gd name="T24" fmla="*/ 36 w 68"/>
                <a:gd name="T25" fmla="*/ 1 h 64"/>
                <a:gd name="T26" fmla="*/ 33 w 68"/>
                <a:gd name="T27" fmla="*/ 2 h 64"/>
                <a:gd name="T28" fmla="*/ 30 w 68"/>
                <a:gd name="T29" fmla="*/ 1 h 64"/>
                <a:gd name="T30" fmla="*/ 25 w 68"/>
                <a:gd name="T31" fmla="*/ 0 h 64"/>
                <a:gd name="T32" fmla="*/ 22 w 68"/>
                <a:gd name="T33" fmla="*/ 1 h 64"/>
                <a:gd name="T34" fmla="*/ 22 w 68"/>
                <a:gd name="T35" fmla="*/ 4 h 64"/>
                <a:gd name="T36" fmla="*/ 29 w 68"/>
                <a:gd name="T37" fmla="*/ 6 h 64"/>
                <a:gd name="T38" fmla="*/ 32 w 68"/>
                <a:gd name="T39" fmla="*/ 7 h 64"/>
                <a:gd name="T40" fmla="*/ 35 w 68"/>
                <a:gd name="T41" fmla="*/ 7 h 64"/>
                <a:gd name="T42" fmla="*/ 38 w 68"/>
                <a:gd name="T43" fmla="*/ 6 h 64"/>
                <a:gd name="T44" fmla="*/ 45 w 68"/>
                <a:gd name="T45" fmla="*/ 4 h 64"/>
                <a:gd name="T46" fmla="*/ 44 w 68"/>
                <a:gd name="T47" fmla="*/ 1 h 64"/>
                <a:gd name="T48" fmla="*/ 49 w 68"/>
                <a:gd name="T49" fmla="*/ 21 h 64"/>
                <a:gd name="T50" fmla="*/ 39 w 68"/>
                <a:gd name="T51" fmla="*/ 21 h 64"/>
                <a:gd name="T52" fmla="*/ 38 w 68"/>
                <a:gd name="T53" fmla="*/ 21 h 64"/>
                <a:gd name="T54" fmla="*/ 36 w 68"/>
                <a:gd name="T55" fmla="*/ 22 h 64"/>
                <a:gd name="T56" fmla="*/ 33 w 68"/>
                <a:gd name="T57" fmla="*/ 22 h 64"/>
                <a:gd name="T58" fmla="*/ 33 w 68"/>
                <a:gd name="T59" fmla="*/ 22 h 64"/>
                <a:gd name="T60" fmla="*/ 30 w 68"/>
                <a:gd name="T61" fmla="*/ 21 h 64"/>
                <a:gd name="T62" fmla="*/ 19 w 68"/>
                <a:gd name="T63" fmla="*/ 22 h 64"/>
                <a:gd name="T64" fmla="*/ 18 w 68"/>
                <a:gd name="T65" fmla="*/ 22 h 64"/>
                <a:gd name="T66" fmla="*/ 30 w 68"/>
                <a:gd name="T67" fmla="*/ 31 h 64"/>
                <a:gd name="T68" fmla="*/ 38 w 68"/>
                <a:gd name="T69" fmla="*/ 31 h 64"/>
                <a:gd name="T70" fmla="*/ 39 w 68"/>
                <a:gd name="T71" fmla="*/ 31 h 64"/>
                <a:gd name="T72" fmla="*/ 40 w 68"/>
                <a:gd name="T73" fmla="*/ 30 h 64"/>
                <a:gd name="T74" fmla="*/ 40 w 68"/>
                <a:gd name="T75" fmla="*/ 30 h 64"/>
                <a:gd name="T76" fmla="*/ 41 w 68"/>
                <a:gd name="T77" fmla="*/ 29 h 64"/>
                <a:gd name="T78" fmla="*/ 36 w 68"/>
                <a:gd name="T79" fmla="*/ 30 h 64"/>
                <a:gd name="T80" fmla="*/ 29 w 68"/>
                <a:gd name="T81" fmla="*/ 27 h 64"/>
                <a:gd name="T82" fmla="*/ 30 w 68"/>
                <a:gd name="T83" fmla="*/ 27 h 64"/>
                <a:gd name="T84" fmla="*/ 42 w 68"/>
                <a:gd name="T85" fmla="*/ 25 h 64"/>
                <a:gd name="T86" fmla="*/ 45 w 68"/>
                <a:gd name="T87" fmla="*/ 24 h 64"/>
                <a:gd name="T88" fmla="*/ 50 w 68"/>
                <a:gd name="T89" fmla="*/ 21 h 64"/>
                <a:gd name="T90" fmla="*/ 50 w 68"/>
                <a:gd name="T91" fmla="*/ 21 h 64"/>
                <a:gd name="T92" fmla="*/ 49 w 68"/>
                <a:gd name="T93" fmla="*/ 2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4">
                  <a:moveTo>
                    <a:pt x="45" y="54"/>
                  </a:moveTo>
                  <a:cubicBezTo>
                    <a:pt x="57" y="46"/>
                    <a:pt x="63" y="41"/>
                    <a:pt x="68" y="36"/>
                  </a:cubicBezTo>
                  <a:cubicBezTo>
                    <a:pt x="63" y="43"/>
                    <a:pt x="57" y="54"/>
                    <a:pt x="44" y="63"/>
                  </a:cubicBezTo>
                  <a:cubicBezTo>
                    <a:pt x="43" y="64"/>
                    <a:pt x="37" y="64"/>
                    <a:pt x="35" y="64"/>
                  </a:cubicBezTo>
                  <a:cubicBezTo>
                    <a:pt x="33" y="64"/>
                    <a:pt x="27" y="64"/>
                    <a:pt x="26" y="63"/>
                  </a:cubicBezTo>
                  <a:cubicBezTo>
                    <a:pt x="12" y="54"/>
                    <a:pt x="5" y="41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5" y="40"/>
                    <a:pt x="12" y="45"/>
                    <a:pt x="26" y="54"/>
                  </a:cubicBezTo>
                  <a:cubicBezTo>
                    <a:pt x="27" y="54"/>
                    <a:pt x="33" y="54"/>
                    <a:pt x="35" y="54"/>
                  </a:cubicBezTo>
                  <a:cubicBezTo>
                    <a:pt x="38" y="54"/>
                    <a:pt x="43" y="54"/>
                    <a:pt x="45" y="54"/>
                  </a:cubicBezTo>
                  <a:moveTo>
                    <a:pt x="44" y="1"/>
                  </a:moveTo>
                  <a:cubicBezTo>
                    <a:pt x="43" y="0"/>
                    <a:pt x="42" y="0"/>
                    <a:pt x="41" y="0"/>
                  </a:cubicBezTo>
                  <a:cubicBezTo>
                    <a:pt x="40" y="0"/>
                    <a:pt x="38" y="0"/>
                    <a:pt x="36" y="1"/>
                  </a:cubicBezTo>
                  <a:cubicBezTo>
                    <a:pt x="36" y="2"/>
                    <a:pt x="34" y="2"/>
                    <a:pt x="33" y="2"/>
                  </a:cubicBezTo>
                  <a:cubicBezTo>
                    <a:pt x="33" y="2"/>
                    <a:pt x="31" y="2"/>
                    <a:pt x="30" y="1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5" y="0"/>
                    <a:pt x="23" y="0"/>
                    <a:pt x="22" y="1"/>
                  </a:cubicBezTo>
                  <a:cubicBezTo>
                    <a:pt x="20" y="2"/>
                    <a:pt x="22" y="3"/>
                    <a:pt x="22" y="4"/>
                  </a:cubicBezTo>
                  <a:cubicBezTo>
                    <a:pt x="25" y="6"/>
                    <a:pt x="27" y="5"/>
                    <a:pt x="29" y="6"/>
                  </a:cubicBezTo>
                  <a:cubicBezTo>
                    <a:pt x="30" y="6"/>
                    <a:pt x="31" y="7"/>
                    <a:pt x="32" y="7"/>
                  </a:cubicBezTo>
                  <a:cubicBezTo>
                    <a:pt x="32" y="7"/>
                    <a:pt x="34" y="7"/>
                    <a:pt x="35" y="7"/>
                  </a:cubicBezTo>
                  <a:cubicBezTo>
                    <a:pt x="36" y="7"/>
                    <a:pt x="37" y="6"/>
                    <a:pt x="38" y="6"/>
                  </a:cubicBezTo>
                  <a:cubicBezTo>
                    <a:pt x="39" y="5"/>
                    <a:pt x="43" y="6"/>
                    <a:pt x="45" y="4"/>
                  </a:cubicBezTo>
                  <a:cubicBezTo>
                    <a:pt x="46" y="3"/>
                    <a:pt x="47" y="2"/>
                    <a:pt x="44" y="1"/>
                  </a:cubicBezTo>
                  <a:moveTo>
                    <a:pt x="49" y="21"/>
                  </a:moveTo>
                  <a:cubicBezTo>
                    <a:pt x="44" y="21"/>
                    <a:pt x="40" y="21"/>
                    <a:pt x="39" y="21"/>
                  </a:cubicBezTo>
                  <a:cubicBezTo>
                    <a:pt x="39" y="21"/>
                    <a:pt x="38" y="21"/>
                    <a:pt x="38" y="21"/>
                  </a:cubicBezTo>
                  <a:cubicBezTo>
                    <a:pt x="37" y="21"/>
                    <a:pt x="36" y="21"/>
                    <a:pt x="36" y="22"/>
                  </a:cubicBezTo>
                  <a:cubicBezTo>
                    <a:pt x="34" y="22"/>
                    <a:pt x="35" y="23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1"/>
                    <a:pt x="31" y="21"/>
                    <a:pt x="30" y="21"/>
                  </a:cubicBezTo>
                  <a:cubicBezTo>
                    <a:pt x="27" y="21"/>
                    <a:pt x="20" y="22"/>
                    <a:pt x="19" y="22"/>
                  </a:cubicBezTo>
                  <a:cubicBezTo>
                    <a:pt x="18" y="22"/>
                    <a:pt x="17" y="21"/>
                    <a:pt x="18" y="22"/>
                  </a:cubicBezTo>
                  <a:cubicBezTo>
                    <a:pt x="22" y="25"/>
                    <a:pt x="25" y="30"/>
                    <a:pt x="30" y="31"/>
                  </a:cubicBezTo>
                  <a:cubicBezTo>
                    <a:pt x="33" y="32"/>
                    <a:pt x="35" y="32"/>
                    <a:pt x="38" y="31"/>
                  </a:cubicBezTo>
                  <a:cubicBezTo>
                    <a:pt x="38" y="31"/>
                    <a:pt x="39" y="31"/>
                    <a:pt x="39" y="31"/>
                  </a:cubicBezTo>
                  <a:cubicBezTo>
                    <a:pt x="39" y="31"/>
                    <a:pt x="39" y="31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1" y="30"/>
                    <a:pt x="41" y="29"/>
                  </a:cubicBezTo>
                  <a:cubicBezTo>
                    <a:pt x="41" y="29"/>
                    <a:pt x="39" y="30"/>
                    <a:pt x="36" y="30"/>
                  </a:cubicBezTo>
                  <a:cubicBezTo>
                    <a:pt x="33" y="29"/>
                    <a:pt x="29" y="28"/>
                    <a:pt x="29" y="27"/>
                  </a:cubicBezTo>
                  <a:cubicBezTo>
                    <a:pt x="29" y="27"/>
                    <a:pt x="29" y="27"/>
                    <a:pt x="30" y="27"/>
                  </a:cubicBezTo>
                  <a:cubicBezTo>
                    <a:pt x="33" y="26"/>
                    <a:pt x="39" y="26"/>
                    <a:pt x="42" y="25"/>
                  </a:cubicBezTo>
                  <a:cubicBezTo>
                    <a:pt x="42" y="25"/>
                    <a:pt x="43" y="24"/>
                    <a:pt x="45" y="24"/>
                  </a:cubicBezTo>
                  <a:cubicBezTo>
                    <a:pt x="48" y="23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49" y="21"/>
                    <a:pt x="49" y="21"/>
                  </a:cubicBezTo>
                </a:path>
              </a:pathLst>
            </a:custGeom>
            <a:solidFill>
              <a:srgbClr val="995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4865AD98-4B83-A990-E2FA-03F42DA23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" y="1386"/>
              <a:ext cx="59" cy="36"/>
            </a:xfrm>
            <a:custGeom>
              <a:avLst/>
              <a:gdLst>
                <a:gd name="T0" fmla="*/ 0 w 41"/>
                <a:gd name="T1" fmla="*/ 25 h 25"/>
                <a:gd name="T2" fmla="*/ 30 w 41"/>
                <a:gd name="T3" fmla="*/ 10 h 25"/>
                <a:gd name="T4" fmla="*/ 41 w 41"/>
                <a:gd name="T5" fmla="*/ 25 h 25"/>
                <a:gd name="T6" fmla="*/ 30 w 41"/>
                <a:gd name="T7" fmla="*/ 0 h 25"/>
                <a:gd name="T8" fmla="*/ 0 w 41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5">
                  <a:moveTo>
                    <a:pt x="0" y="25"/>
                  </a:moveTo>
                  <a:cubicBezTo>
                    <a:pt x="0" y="24"/>
                    <a:pt x="29" y="10"/>
                    <a:pt x="30" y="10"/>
                  </a:cubicBezTo>
                  <a:cubicBezTo>
                    <a:pt x="33" y="15"/>
                    <a:pt x="41" y="25"/>
                    <a:pt x="41" y="2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0" y="24"/>
                    <a:pt x="0" y="25"/>
                  </a:cubicBezTo>
                </a:path>
              </a:pathLst>
            </a:custGeom>
            <a:solidFill>
              <a:srgbClr val="CCC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E8F6B47-46C7-9CC9-EE24-5E3DD51CC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" y="1386"/>
              <a:ext cx="59" cy="36"/>
            </a:xfrm>
            <a:custGeom>
              <a:avLst/>
              <a:gdLst>
                <a:gd name="T0" fmla="*/ 0 w 41"/>
                <a:gd name="T1" fmla="*/ 25 h 25"/>
                <a:gd name="T2" fmla="*/ 0 w 41"/>
                <a:gd name="T3" fmla="*/ 25 h 25"/>
                <a:gd name="T4" fmla="*/ 10 w 41"/>
                <a:gd name="T5" fmla="*/ 10 h 25"/>
                <a:gd name="T6" fmla="*/ 41 w 41"/>
                <a:gd name="T7" fmla="*/ 25 h 25"/>
                <a:gd name="T8" fmla="*/ 10 w 41"/>
                <a:gd name="T9" fmla="*/ 0 h 25"/>
                <a:gd name="T10" fmla="*/ 0 w 41"/>
                <a:gd name="T11" fmla="*/ 25 h 25"/>
                <a:gd name="T12" fmla="*/ 0 w 41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5"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7" y="15"/>
                    <a:pt x="10" y="10"/>
                  </a:cubicBezTo>
                  <a:cubicBezTo>
                    <a:pt x="11" y="10"/>
                    <a:pt x="41" y="24"/>
                    <a:pt x="41" y="25"/>
                  </a:cubicBezTo>
                  <a:cubicBezTo>
                    <a:pt x="41" y="24"/>
                    <a:pt x="11" y="0"/>
                    <a:pt x="1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</a:path>
              </a:pathLst>
            </a:custGeom>
            <a:solidFill>
              <a:srgbClr val="CCC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AF894EB0-9973-14B1-F7C9-7DBED19710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" y="1081"/>
              <a:ext cx="173" cy="208"/>
            </a:xfrm>
            <a:custGeom>
              <a:avLst/>
              <a:gdLst>
                <a:gd name="T0" fmla="*/ 61 w 121"/>
                <a:gd name="T1" fmla="*/ 144 h 145"/>
                <a:gd name="T2" fmla="*/ 81 w 121"/>
                <a:gd name="T3" fmla="*/ 145 h 145"/>
                <a:gd name="T4" fmla="*/ 85 w 121"/>
                <a:gd name="T5" fmla="*/ 144 h 145"/>
                <a:gd name="T6" fmla="*/ 81 w 121"/>
                <a:gd name="T7" fmla="*/ 139 h 145"/>
                <a:gd name="T8" fmla="*/ 71 w 121"/>
                <a:gd name="T9" fmla="*/ 135 h 145"/>
                <a:gd name="T10" fmla="*/ 61 w 121"/>
                <a:gd name="T11" fmla="*/ 136 h 145"/>
                <a:gd name="T12" fmla="*/ 51 w 121"/>
                <a:gd name="T13" fmla="*/ 135 h 145"/>
                <a:gd name="T14" fmla="*/ 41 w 121"/>
                <a:gd name="T15" fmla="*/ 139 h 145"/>
                <a:gd name="T16" fmla="*/ 37 w 121"/>
                <a:gd name="T17" fmla="*/ 144 h 145"/>
                <a:gd name="T18" fmla="*/ 41 w 121"/>
                <a:gd name="T19" fmla="*/ 145 h 145"/>
                <a:gd name="T20" fmla="*/ 61 w 121"/>
                <a:gd name="T21" fmla="*/ 144 h 145"/>
                <a:gd name="T22" fmla="*/ 51 w 121"/>
                <a:gd name="T23" fmla="*/ 82 h 145"/>
                <a:gd name="T24" fmla="*/ 53 w 121"/>
                <a:gd name="T25" fmla="*/ 84 h 145"/>
                <a:gd name="T26" fmla="*/ 53 w 121"/>
                <a:gd name="T27" fmla="*/ 85 h 145"/>
                <a:gd name="T28" fmla="*/ 53 w 121"/>
                <a:gd name="T29" fmla="*/ 85 h 145"/>
                <a:gd name="T30" fmla="*/ 32 w 121"/>
                <a:gd name="T31" fmla="*/ 85 h 145"/>
                <a:gd name="T32" fmla="*/ 20 w 121"/>
                <a:gd name="T33" fmla="*/ 89 h 145"/>
                <a:gd name="T34" fmla="*/ 16 w 121"/>
                <a:gd name="T35" fmla="*/ 91 h 145"/>
                <a:gd name="T36" fmla="*/ 16 w 121"/>
                <a:gd name="T37" fmla="*/ 91 h 145"/>
                <a:gd name="T38" fmla="*/ 15 w 121"/>
                <a:gd name="T39" fmla="*/ 91 h 145"/>
                <a:gd name="T40" fmla="*/ 15 w 121"/>
                <a:gd name="T41" fmla="*/ 90 h 145"/>
                <a:gd name="T42" fmla="*/ 28 w 121"/>
                <a:gd name="T43" fmla="*/ 80 h 145"/>
                <a:gd name="T44" fmla="*/ 44 w 121"/>
                <a:gd name="T45" fmla="*/ 80 h 145"/>
                <a:gd name="T46" fmla="*/ 49 w 121"/>
                <a:gd name="T47" fmla="*/ 80 h 145"/>
                <a:gd name="T48" fmla="*/ 50 w 121"/>
                <a:gd name="T49" fmla="*/ 80 h 145"/>
                <a:gd name="T50" fmla="*/ 51 w 121"/>
                <a:gd name="T51" fmla="*/ 82 h 145"/>
                <a:gd name="T52" fmla="*/ 106 w 121"/>
                <a:gd name="T53" fmla="*/ 91 h 145"/>
                <a:gd name="T54" fmla="*/ 106 w 121"/>
                <a:gd name="T55" fmla="*/ 92 h 145"/>
                <a:gd name="T56" fmla="*/ 105 w 121"/>
                <a:gd name="T57" fmla="*/ 92 h 145"/>
                <a:gd name="T58" fmla="*/ 105 w 121"/>
                <a:gd name="T59" fmla="*/ 92 h 145"/>
                <a:gd name="T60" fmla="*/ 101 w 121"/>
                <a:gd name="T61" fmla="*/ 90 h 145"/>
                <a:gd name="T62" fmla="*/ 89 w 121"/>
                <a:gd name="T63" fmla="*/ 86 h 145"/>
                <a:gd name="T64" fmla="*/ 68 w 121"/>
                <a:gd name="T65" fmla="*/ 86 h 145"/>
                <a:gd name="T66" fmla="*/ 68 w 121"/>
                <a:gd name="T67" fmla="*/ 86 h 145"/>
                <a:gd name="T68" fmla="*/ 68 w 121"/>
                <a:gd name="T69" fmla="*/ 85 h 145"/>
                <a:gd name="T70" fmla="*/ 70 w 121"/>
                <a:gd name="T71" fmla="*/ 82 h 145"/>
                <a:gd name="T72" fmla="*/ 71 w 121"/>
                <a:gd name="T73" fmla="*/ 80 h 145"/>
                <a:gd name="T74" fmla="*/ 72 w 121"/>
                <a:gd name="T75" fmla="*/ 80 h 145"/>
                <a:gd name="T76" fmla="*/ 77 w 121"/>
                <a:gd name="T77" fmla="*/ 80 h 145"/>
                <a:gd name="T78" fmla="*/ 93 w 121"/>
                <a:gd name="T79" fmla="*/ 81 h 145"/>
                <a:gd name="T80" fmla="*/ 106 w 121"/>
                <a:gd name="T81" fmla="*/ 91 h 145"/>
                <a:gd name="T82" fmla="*/ 19 w 121"/>
                <a:gd name="T83" fmla="*/ 31 h 145"/>
                <a:gd name="T84" fmla="*/ 108 w 121"/>
                <a:gd name="T85" fmla="*/ 30 h 145"/>
                <a:gd name="T86" fmla="*/ 119 w 121"/>
                <a:gd name="T87" fmla="*/ 69 h 145"/>
                <a:gd name="T88" fmla="*/ 115 w 121"/>
                <a:gd name="T89" fmla="*/ 105 h 145"/>
                <a:gd name="T90" fmla="*/ 106 w 121"/>
                <a:gd name="T91" fmla="*/ 87 h 145"/>
                <a:gd name="T92" fmla="*/ 104 w 121"/>
                <a:gd name="T93" fmla="*/ 57 h 145"/>
                <a:gd name="T94" fmla="*/ 101 w 121"/>
                <a:gd name="T95" fmla="*/ 54 h 145"/>
                <a:gd name="T96" fmla="*/ 25 w 121"/>
                <a:gd name="T97" fmla="*/ 49 h 145"/>
                <a:gd name="T98" fmla="*/ 6 w 121"/>
                <a:gd name="T99" fmla="*/ 105 h 145"/>
                <a:gd name="T100" fmla="*/ 0 w 121"/>
                <a:gd name="T101" fmla="*/ 61 h 145"/>
                <a:gd name="T102" fmla="*/ 19 w 121"/>
                <a:gd name="T103" fmla="*/ 3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1" h="145">
                  <a:moveTo>
                    <a:pt x="61" y="144"/>
                  </a:moveTo>
                  <a:cubicBezTo>
                    <a:pt x="71" y="144"/>
                    <a:pt x="75" y="144"/>
                    <a:pt x="81" y="145"/>
                  </a:cubicBezTo>
                  <a:cubicBezTo>
                    <a:pt x="83" y="145"/>
                    <a:pt x="84" y="145"/>
                    <a:pt x="85" y="144"/>
                  </a:cubicBezTo>
                  <a:cubicBezTo>
                    <a:pt x="86" y="142"/>
                    <a:pt x="83" y="140"/>
                    <a:pt x="81" y="139"/>
                  </a:cubicBezTo>
                  <a:cubicBezTo>
                    <a:pt x="79" y="138"/>
                    <a:pt x="78" y="136"/>
                    <a:pt x="71" y="135"/>
                  </a:cubicBezTo>
                  <a:cubicBezTo>
                    <a:pt x="64" y="134"/>
                    <a:pt x="61" y="136"/>
                    <a:pt x="61" y="136"/>
                  </a:cubicBezTo>
                  <a:cubicBezTo>
                    <a:pt x="61" y="136"/>
                    <a:pt x="58" y="134"/>
                    <a:pt x="51" y="135"/>
                  </a:cubicBezTo>
                  <a:cubicBezTo>
                    <a:pt x="44" y="136"/>
                    <a:pt x="43" y="138"/>
                    <a:pt x="41" y="139"/>
                  </a:cubicBezTo>
                  <a:cubicBezTo>
                    <a:pt x="39" y="140"/>
                    <a:pt x="37" y="142"/>
                    <a:pt x="37" y="144"/>
                  </a:cubicBezTo>
                  <a:cubicBezTo>
                    <a:pt x="38" y="145"/>
                    <a:pt x="39" y="145"/>
                    <a:pt x="41" y="145"/>
                  </a:cubicBezTo>
                  <a:cubicBezTo>
                    <a:pt x="47" y="144"/>
                    <a:pt x="51" y="144"/>
                    <a:pt x="61" y="144"/>
                  </a:cubicBezTo>
                  <a:moveTo>
                    <a:pt x="51" y="82"/>
                  </a:moveTo>
                  <a:cubicBezTo>
                    <a:pt x="52" y="82"/>
                    <a:pt x="52" y="83"/>
                    <a:pt x="53" y="84"/>
                  </a:cubicBezTo>
                  <a:cubicBezTo>
                    <a:pt x="53" y="84"/>
                    <a:pt x="53" y="85"/>
                    <a:pt x="53" y="8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6" y="85"/>
                    <a:pt x="38" y="85"/>
                    <a:pt x="32" y="85"/>
                  </a:cubicBezTo>
                  <a:cubicBezTo>
                    <a:pt x="26" y="86"/>
                    <a:pt x="24" y="87"/>
                    <a:pt x="20" y="89"/>
                  </a:cubicBezTo>
                  <a:cubicBezTo>
                    <a:pt x="19" y="90"/>
                    <a:pt x="18" y="91"/>
                    <a:pt x="16" y="91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1"/>
                    <a:pt x="16" y="91"/>
                    <a:pt x="15" y="91"/>
                  </a:cubicBezTo>
                  <a:cubicBezTo>
                    <a:pt x="15" y="91"/>
                    <a:pt x="15" y="90"/>
                    <a:pt x="15" y="90"/>
                  </a:cubicBezTo>
                  <a:cubicBezTo>
                    <a:pt x="18" y="87"/>
                    <a:pt x="22" y="82"/>
                    <a:pt x="28" y="80"/>
                  </a:cubicBezTo>
                  <a:cubicBezTo>
                    <a:pt x="31" y="80"/>
                    <a:pt x="37" y="80"/>
                    <a:pt x="44" y="80"/>
                  </a:cubicBezTo>
                  <a:cubicBezTo>
                    <a:pt x="46" y="80"/>
                    <a:pt x="47" y="80"/>
                    <a:pt x="49" y="80"/>
                  </a:cubicBezTo>
                  <a:cubicBezTo>
                    <a:pt x="49" y="80"/>
                    <a:pt x="49" y="80"/>
                    <a:pt x="50" y="80"/>
                  </a:cubicBezTo>
                  <a:cubicBezTo>
                    <a:pt x="50" y="81"/>
                    <a:pt x="51" y="81"/>
                    <a:pt x="51" y="82"/>
                  </a:cubicBezTo>
                  <a:moveTo>
                    <a:pt x="106" y="91"/>
                  </a:moveTo>
                  <a:cubicBezTo>
                    <a:pt x="106" y="91"/>
                    <a:pt x="106" y="92"/>
                    <a:pt x="106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5" y="92"/>
                    <a:pt x="105" y="92"/>
                    <a:pt x="105" y="92"/>
                  </a:cubicBezTo>
                  <a:cubicBezTo>
                    <a:pt x="103" y="91"/>
                    <a:pt x="102" y="91"/>
                    <a:pt x="101" y="90"/>
                  </a:cubicBezTo>
                  <a:cubicBezTo>
                    <a:pt x="97" y="88"/>
                    <a:pt x="95" y="87"/>
                    <a:pt x="89" y="86"/>
                  </a:cubicBezTo>
                  <a:cubicBezTo>
                    <a:pt x="83" y="85"/>
                    <a:pt x="75" y="85"/>
                    <a:pt x="68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9" y="84"/>
                    <a:pt x="69" y="83"/>
                    <a:pt x="70" y="82"/>
                  </a:cubicBezTo>
                  <a:cubicBezTo>
                    <a:pt x="70" y="82"/>
                    <a:pt x="71" y="81"/>
                    <a:pt x="71" y="80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4" y="80"/>
                    <a:pt x="75" y="80"/>
                    <a:pt x="77" y="80"/>
                  </a:cubicBezTo>
                  <a:cubicBezTo>
                    <a:pt x="84" y="80"/>
                    <a:pt x="90" y="80"/>
                    <a:pt x="93" y="81"/>
                  </a:cubicBezTo>
                  <a:cubicBezTo>
                    <a:pt x="99" y="83"/>
                    <a:pt x="103" y="87"/>
                    <a:pt x="106" y="91"/>
                  </a:cubicBezTo>
                  <a:moveTo>
                    <a:pt x="19" y="31"/>
                  </a:moveTo>
                  <a:cubicBezTo>
                    <a:pt x="45" y="0"/>
                    <a:pt x="94" y="15"/>
                    <a:pt x="108" y="30"/>
                  </a:cubicBezTo>
                  <a:cubicBezTo>
                    <a:pt x="119" y="44"/>
                    <a:pt x="120" y="64"/>
                    <a:pt x="119" y="69"/>
                  </a:cubicBezTo>
                  <a:cubicBezTo>
                    <a:pt x="121" y="83"/>
                    <a:pt x="115" y="105"/>
                    <a:pt x="115" y="105"/>
                  </a:cubicBezTo>
                  <a:cubicBezTo>
                    <a:pt x="115" y="105"/>
                    <a:pt x="108" y="93"/>
                    <a:pt x="106" y="87"/>
                  </a:cubicBezTo>
                  <a:cubicBezTo>
                    <a:pt x="105" y="83"/>
                    <a:pt x="103" y="61"/>
                    <a:pt x="104" y="57"/>
                  </a:cubicBezTo>
                  <a:cubicBezTo>
                    <a:pt x="104" y="56"/>
                    <a:pt x="103" y="54"/>
                    <a:pt x="101" y="54"/>
                  </a:cubicBezTo>
                  <a:cubicBezTo>
                    <a:pt x="52" y="61"/>
                    <a:pt x="25" y="49"/>
                    <a:pt x="25" y="49"/>
                  </a:cubicBezTo>
                  <a:cubicBezTo>
                    <a:pt x="20" y="85"/>
                    <a:pt x="6" y="105"/>
                    <a:pt x="6" y="105"/>
                  </a:cubicBezTo>
                  <a:cubicBezTo>
                    <a:pt x="4" y="103"/>
                    <a:pt x="0" y="81"/>
                    <a:pt x="0" y="61"/>
                  </a:cubicBezTo>
                  <a:cubicBezTo>
                    <a:pt x="0" y="46"/>
                    <a:pt x="6" y="41"/>
                    <a:pt x="19" y="31"/>
                  </a:cubicBezTo>
                </a:path>
              </a:pathLst>
            </a:custGeom>
            <a:solidFill>
              <a:srgbClr val="593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9960D437-B552-448F-BF11-5F745CC6F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" y="1335"/>
              <a:ext cx="375" cy="183"/>
            </a:xfrm>
            <a:custGeom>
              <a:avLst/>
              <a:gdLst>
                <a:gd name="T0" fmla="*/ 262 w 262"/>
                <a:gd name="T1" fmla="*/ 128 h 128"/>
                <a:gd name="T2" fmla="*/ 262 w 262"/>
                <a:gd name="T3" fmla="*/ 120 h 128"/>
                <a:gd name="T4" fmla="*/ 232 w 262"/>
                <a:gd name="T5" fmla="*/ 36 h 128"/>
                <a:gd name="T6" fmla="*/ 184 w 262"/>
                <a:gd name="T7" fmla="*/ 17 h 128"/>
                <a:gd name="T8" fmla="*/ 181 w 262"/>
                <a:gd name="T9" fmla="*/ 15 h 128"/>
                <a:gd name="T10" fmla="*/ 177 w 262"/>
                <a:gd name="T11" fmla="*/ 7 h 128"/>
                <a:gd name="T12" fmla="*/ 166 w 262"/>
                <a:gd name="T13" fmla="*/ 0 h 128"/>
                <a:gd name="T14" fmla="*/ 169 w 262"/>
                <a:gd name="T15" fmla="*/ 10 h 128"/>
                <a:gd name="T16" fmla="*/ 142 w 262"/>
                <a:gd name="T17" fmla="*/ 36 h 128"/>
                <a:gd name="T18" fmla="*/ 173 w 262"/>
                <a:gd name="T19" fmla="*/ 61 h 128"/>
                <a:gd name="T20" fmla="*/ 142 w 262"/>
                <a:gd name="T21" fmla="*/ 46 h 128"/>
                <a:gd name="T22" fmla="*/ 132 w 262"/>
                <a:gd name="T23" fmla="*/ 61 h 128"/>
                <a:gd name="T24" fmla="*/ 132 w 262"/>
                <a:gd name="T25" fmla="*/ 61 h 128"/>
                <a:gd name="T26" fmla="*/ 132 w 262"/>
                <a:gd name="T27" fmla="*/ 61 h 128"/>
                <a:gd name="T28" fmla="*/ 132 w 262"/>
                <a:gd name="T29" fmla="*/ 61 h 128"/>
                <a:gd name="T30" fmla="*/ 121 w 262"/>
                <a:gd name="T31" fmla="*/ 46 h 128"/>
                <a:gd name="T32" fmla="*/ 91 w 262"/>
                <a:gd name="T33" fmla="*/ 61 h 128"/>
                <a:gd name="T34" fmla="*/ 121 w 262"/>
                <a:gd name="T35" fmla="*/ 36 h 128"/>
                <a:gd name="T36" fmla="*/ 94 w 262"/>
                <a:gd name="T37" fmla="*/ 10 h 128"/>
                <a:gd name="T38" fmla="*/ 97 w 262"/>
                <a:gd name="T39" fmla="*/ 0 h 128"/>
                <a:gd name="T40" fmla="*/ 86 w 262"/>
                <a:gd name="T41" fmla="*/ 7 h 128"/>
                <a:gd name="T42" fmla="*/ 83 w 262"/>
                <a:gd name="T43" fmla="*/ 15 h 128"/>
                <a:gd name="T44" fmla="*/ 30 w 262"/>
                <a:gd name="T45" fmla="*/ 36 h 128"/>
                <a:gd name="T46" fmla="*/ 0 w 262"/>
                <a:gd name="T47" fmla="*/ 120 h 128"/>
                <a:gd name="T48" fmla="*/ 0 w 262"/>
                <a:gd name="T49" fmla="*/ 128 h 128"/>
                <a:gd name="T50" fmla="*/ 262 w 262"/>
                <a:gd name="T51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2" h="128">
                  <a:moveTo>
                    <a:pt x="262" y="128"/>
                  </a:moveTo>
                  <a:cubicBezTo>
                    <a:pt x="262" y="120"/>
                    <a:pt x="262" y="120"/>
                    <a:pt x="262" y="120"/>
                  </a:cubicBezTo>
                  <a:cubicBezTo>
                    <a:pt x="260" y="63"/>
                    <a:pt x="257" y="49"/>
                    <a:pt x="232" y="36"/>
                  </a:cubicBezTo>
                  <a:cubicBezTo>
                    <a:pt x="226" y="32"/>
                    <a:pt x="200" y="22"/>
                    <a:pt x="184" y="17"/>
                  </a:cubicBezTo>
                  <a:cubicBezTo>
                    <a:pt x="183" y="16"/>
                    <a:pt x="182" y="15"/>
                    <a:pt x="181" y="15"/>
                  </a:cubicBezTo>
                  <a:cubicBezTo>
                    <a:pt x="180" y="13"/>
                    <a:pt x="178" y="9"/>
                    <a:pt x="177" y="7"/>
                  </a:cubicBezTo>
                  <a:cubicBezTo>
                    <a:pt x="175" y="2"/>
                    <a:pt x="173" y="1"/>
                    <a:pt x="166" y="0"/>
                  </a:cubicBezTo>
                  <a:cubicBezTo>
                    <a:pt x="167" y="5"/>
                    <a:pt x="167" y="5"/>
                    <a:pt x="169" y="10"/>
                  </a:cubicBezTo>
                  <a:cubicBezTo>
                    <a:pt x="165" y="20"/>
                    <a:pt x="142" y="36"/>
                    <a:pt x="142" y="36"/>
                  </a:cubicBezTo>
                  <a:cubicBezTo>
                    <a:pt x="143" y="36"/>
                    <a:pt x="173" y="60"/>
                    <a:pt x="173" y="61"/>
                  </a:cubicBezTo>
                  <a:cubicBezTo>
                    <a:pt x="173" y="60"/>
                    <a:pt x="143" y="46"/>
                    <a:pt x="142" y="46"/>
                  </a:cubicBezTo>
                  <a:cubicBezTo>
                    <a:pt x="139" y="51"/>
                    <a:pt x="132" y="61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1"/>
                    <a:pt x="124" y="51"/>
                    <a:pt x="121" y="46"/>
                  </a:cubicBezTo>
                  <a:cubicBezTo>
                    <a:pt x="120" y="46"/>
                    <a:pt x="91" y="60"/>
                    <a:pt x="91" y="61"/>
                  </a:cubicBezTo>
                  <a:cubicBezTo>
                    <a:pt x="91" y="60"/>
                    <a:pt x="121" y="36"/>
                    <a:pt x="121" y="36"/>
                  </a:cubicBezTo>
                  <a:cubicBezTo>
                    <a:pt x="121" y="36"/>
                    <a:pt x="98" y="20"/>
                    <a:pt x="94" y="10"/>
                  </a:cubicBezTo>
                  <a:cubicBezTo>
                    <a:pt x="96" y="5"/>
                    <a:pt x="96" y="5"/>
                    <a:pt x="97" y="0"/>
                  </a:cubicBezTo>
                  <a:cubicBezTo>
                    <a:pt x="90" y="1"/>
                    <a:pt x="89" y="2"/>
                    <a:pt x="86" y="7"/>
                  </a:cubicBezTo>
                  <a:cubicBezTo>
                    <a:pt x="85" y="9"/>
                    <a:pt x="83" y="13"/>
                    <a:pt x="83" y="15"/>
                  </a:cubicBezTo>
                  <a:cubicBezTo>
                    <a:pt x="69" y="19"/>
                    <a:pt x="37" y="32"/>
                    <a:pt x="30" y="36"/>
                  </a:cubicBezTo>
                  <a:cubicBezTo>
                    <a:pt x="6" y="49"/>
                    <a:pt x="2" y="63"/>
                    <a:pt x="0" y="120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262" y="128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</p:grpSp>
      <p:grpSp>
        <p:nvGrpSpPr>
          <p:cNvPr id="40" name="Group 148">
            <a:extLst>
              <a:ext uri="{FF2B5EF4-FFF2-40B4-BE49-F238E27FC236}">
                <a16:creationId xmlns:a16="http://schemas.microsoft.com/office/drawing/2014/main" id="{2966C1B4-D5FD-ED96-B91B-2C4B4781B4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3526" y="3580191"/>
            <a:ext cx="796924" cy="842745"/>
            <a:chOff x="2869" y="2988"/>
            <a:chExt cx="400" cy="423"/>
          </a:xfrm>
        </p:grpSpPr>
        <p:sp>
          <p:nvSpPr>
            <p:cNvPr id="41" name="AutoShape 147">
              <a:extLst>
                <a:ext uri="{FF2B5EF4-FFF2-40B4-BE49-F238E27FC236}">
                  <a16:creationId xmlns:a16="http://schemas.microsoft.com/office/drawing/2014/main" id="{EA3A6CA7-8881-E1B7-EC61-2920199313F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70" y="2989"/>
              <a:ext cx="397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42" name="Freeform 149">
              <a:extLst>
                <a:ext uri="{FF2B5EF4-FFF2-40B4-BE49-F238E27FC236}">
                  <a16:creationId xmlns:a16="http://schemas.microsoft.com/office/drawing/2014/main" id="{56430954-90CA-9000-3E58-6023ABB4F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" y="2988"/>
              <a:ext cx="156" cy="208"/>
            </a:xfrm>
            <a:custGeom>
              <a:avLst/>
              <a:gdLst>
                <a:gd name="T0" fmla="*/ 133 w 133"/>
                <a:gd name="T1" fmla="*/ 162 h 178"/>
                <a:gd name="T2" fmla="*/ 133 w 133"/>
                <a:gd name="T3" fmla="*/ 15 h 178"/>
                <a:gd name="T4" fmla="*/ 117 w 133"/>
                <a:gd name="T5" fmla="*/ 0 h 178"/>
                <a:gd name="T6" fmla="*/ 0 w 133"/>
                <a:gd name="T7" fmla="*/ 0 h 178"/>
                <a:gd name="T8" fmla="*/ 0 w 133"/>
                <a:gd name="T9" fmla="*/ 178 h 178"/>
                <a:gd name="T10" fmla="*/ 117 w 133"/>
                <a:gd name="T11" fmla="*/ 178 h 178"/>
                <a:gd name="T12" fmla="*/ 133 w 133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78">
                  <a:moveTo>
                    <a:pt x="133" y="162"/>
                  </a:moveTo>
                  <a:cubicBezTo>
                    <a:pt x="133" y="15"/>
                    <a:pt x="133" y="15"/>
                    <a:pt x="133" y="15"/>
                  </a:cubicBezTo>
                  <a:cubicBezTo>
                    <a:pt x="133" y="7"/>
                    <a:pt x="126" y="0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7" y="178"/>
                    <a:pt x="117" y="178"/>
                    <a:pt x="117" y="178"/>
                  </a:cubicBezTo>
                  <a:cubicBezTo>
                    <a:pt x="126" y="178"/>
                    <a:pt x="133" y="171"/>
                    <a:pt x="133" y="162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43" name="Freeform 150">
              <a:extLst>
                <a:ext uri="{FF2B5EF4-FFF2-40B4-BE49-F238E27FC236}">
                  <a16:creationId xmlns:a16="http://schemas.microsoft.com/office/drawing/2014/main" id="{CE9F0BE1-8B27-8376-275C-0BAE67BBD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8" y="3111"/>
              <a:ext cx="107" cy="48"/>
            </a:xfrm>
            <a:custGeom>
              <a:avLst/>
              <a:gdLst>
                <a:gd name="T0" fmla="*/ 107 w 107"/>
                <a:gd name="T1" fmla="*/ 15 h 48"/>
                <a:gd name="T2" fmla="*/ 0 w 107"/>
                <a:gd name="T3" fmla="*/ 15 h 48"/>
                <a:gd name="T4" fmla="*/ 0 w 107"/>
                <a:gd name="T5" fmla="*/ 0 h 48"/>
                <a:gd name="T6" fmla="*/ 107 w 107"/>
                <a:gd name="T7" fmla="*/ 0 h 48"/>
                <a:gd name="T8" fmla="*/ 107 w 107"/>
                <a:gd name="T9" fmla="*/ 15 h 48"/>
                <a:gd name="T10" fmla="*/ 71 w 107"/>
                <a:gd name="T11" fmla="*/ 32 h 48"/>
                <a:gd name="T12" fmla="*/ 0 w 107"/>
                <a:gd name="T13" fmla="*/ 32 h 48"/>
                <a:gd name="T14" fmla="*/ 0 w 107"/>
                <a:gd name="T15" fmla="*/ 48 h 48"/>
                <a:gd name="T16" fmla="*/ 71 w 107"/>
                <a:gd name="T17" fmla="*/ 48 h 48"/>
                <a:gd name="T18" fmla="*/ 71 w 107"/>
                <a:gd name="T1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">
                  <a:moveTo>
                    <a:pt x="107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15"/>
                  </a:lnTo>
                  <a:close/>
                  <a:moveTo>
                    <a:pt x="71" y="32"/>
                  </a:moveTo>
                  <a:lnTo>
                    <a:pt x="0" y="32"/>
                  </a:lnTo>
                  <a:lnTo>
                    <a:pt x="0" y="48"/>
                  </a:lnTo>
                  <a:lnTo>
                    <a:pt x="71" y="48"/>
                  </a:lnTo>
                  <a:lnTo>
                    <a:pt x="71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44" name="Freeform 151">
              <a:extLst>
                <a:ext uri="{FF2B5EF4-FFF2-40B4-BE49-F238E27FC236}">
                  <a16:creationId xmlns:a16="http://schemas.microsoft.com/office/drawing/2014/main" id="{F1F160EE-FE17-B29B-00ED-C473697A4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2988"/>
              <a:ext cx="156" cy="208"/>
            </a:xfrm>
            <a:custGeom>
              <a:avLst/>
              <a:gdLst>
                <a:gd name="T0" fmla="*/ 16 w 133"/>
                <a:gd name="T1" fmla="*/ 0 h 178"/>
                <a:gd name="T2" fmla="*/ 0 w 133"/>
                <a:gd name="T3" fmla="*/ 15 h 178"/>
                <a:gd name="T4" fmla="*/ 0 w 133"/>
                <a:gd name="T5" fmla="*/ 162 h 178"/>
                <a:gd name="T6" fmla="*/ 16 w 133"/>
                <a:gd name="T7" fmla="*/ 178 h 178"/>
                <a:gd name="T8" fmla="*/ 133 w 133"/>
                <a:gd name="T9" fmla="*/ 178 h 178"/>
                <a:gd name="T10" fmla="*/ 133 w 133"/>
                <a:gd name="T11" fmla="*/ 0 h 178"/>
                <a:gd name="T12" fmla="*/ 16 w 133"/>
                <a:gd name="T13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78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71"/>
                    <a:pt x="7" y="178"/>
                    <a:pt x="16" y="178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33" y="0"/>
                    <a:pt x="133" y="0"/>
                    <a:pt x="133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0B3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45" name="Freeform 152">
              <a:extLst>
                <a:ext uri="{FF2B5EF4-FFF2-40B4-BE49-F238E27FC236}">
                  <a16:creationId xmlns:a16="http://schemas.microsoft.com/office/drawing/2014/main" id="{E2052835-919C-CBF1-4ACF-97FB4611A9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2" y="3023"/>
              <a:ext cx="107" cy="136"/>
            </a:xfrm>
            <a:custGeom>
              <a:avLst/>
              <a:gdLst>
                <a:gd name="T0" fmla="*/ 70 w 91"/>
                <a:gd name="T1" fmla="*/ 24 h 116"/>
                <a:gd name="T2" fmla="*/ 46 w 91"/>
                <a:gd name="T3" fmla="*/ 48 h 116"/>
                <a:gd name="T4" fmla="*/ 22 w 91"/>
                <a:gd name="T5" fmla="*/ 24 h 116"/>
                <a:gd name="T6" fmla="*/ 46 w 91"/>
                <a:gd name="T7" fmla="*/ 0 h 116"/>
                <a:gd name="T8" fmla="*/ 70 w 91"/>
                <a:gd name="T9" fmla="*/ 24 h 116"/>
                <a:gd name="T10" fmla="*/ 87 w 91"/>
                <a:gd name="T11" fmla="*/ 116 h 116"/>
                <a:gd name="T12" fmla="*/ 91 w 91"/>
                <a:gd name="T13" fmla="*/ 112 h 116"/>
                <a:gd name="T14" fmla="*/ 91 w 91"/>
                <a:gd name="T15" fmla="*/ 76 h 116"/>
                <a:gd name="T16" fmla="*/ 74 w 91"/>
                <a:gd name="T17" fmla="*/ 59 h 116"/>
                <a:gd name="T18" fmla="*/ 18 w 91"/>
                <a:gd name="T19" fmla="*/ 59 h 116"/>
                <a:gd name="T20" fmla="*/ 0 w 91"/>
                <a:gd name="T21" fmla="*/ 76 h 116"/>
                <a:gd name="T22" fmla="*/ 0 w 91"/>
                <a:gd name="T23" fmla="*/ 112 h 116"/>
                <a:gd name="T24" fmla="*/ 4 w 91"/>
                <a:gd name="T25" fmla="*/ 116 h 116"/>
                <a:gd name="T26" fmla="*/ 87 w 9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16">
                  <a:moveTo>
                    <a:pt x="70" y="24"/>
                  </a:moveTo>
                  <a:cubicBezTo>
                    <a:pt x="70" y="38"/>
                    <a:pt x="59" y="48"/>
                    <a:pt x="46" y="48"/>
                  </a:cubicBezTo>
                  <a:cubicBezTo>
                    <a:pt x="32" y="48"/>
                    <a:pt x="22" y="38"/>
                    <a:pt x="22" y="24"/>
                  </a:cubicBezTo>
                  <a:cubicBezTo>
                    <a:pt x="22" y="11"/>
                    <a:pt x="32" y="0"/>
                    <a:pt x="46" y="0"/>
                  </a:cubicBezTo>
                  <a:cubicBezTo>
                    <a:pt x="59" y="0"/>
                    <a:pt x="70" y="11"/>
                    <a:pt x="70" y="24"/>
                  </a:cubicBezTo>
                  <a:moveTo>
                    <a:pt x="87" y="116"/>
                  </a:moveTo>
                  <a:cubicBezTo>
                    <a:pt x="89" y="116"/>
                    <a:pt x="91" y="115"/>
                    <a:pt x="91" y="112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66"/>
                    <a:pt x="83" y="59"/>
                    <a:pt x="74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8" y="59"/>
                    <a:pt x="0" y="66"/>
                    <a:pt x="0" y="7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5"/>
                    <a:pt x="2" y="116"/>
                    <a:pt x="4" y="116"/>
                  </a:cubicBezTo>
                  <a:cubicBezTo>
                    <a:pt x="87" y="116"/>
                    <a:pt x="87" y="116"/>
                    <a:pt x="87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46" name="Freeform 154">
              <a:extLst>
                <a:ext uri="{FF2B5EF4-FFF2-40B4-BE49-F238E27FC236}">
                  <a16:creationId xmlns:a16="http://schemas.microsoft.com/office/drawing/2014/main" id="{43591524-C52C-AF1D-096A-E536FA2C1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3265"/>
              <a:ext cx="342" cy="146"/>
            </a:xfrm>
            <a:custGeom>
              <a:avLst/>
              <a:gdLst>
                <a:gd name="T0" fmla="*/ 78 w 292"/>
                <a:gd name="T1" fmla="*/ 67 h 125"/>
                <a:gd name="T2" fmla="*/ 164 w 292"/>
                <a:gd name="T3" fmla="*/ 67 h 125"/>
                <a:gd name="T4" fmla="*/ 185 w 292"/>
                <a:gd name="T5" fmla="*/ 46 h 125"/>
                <a:gd name="T6" fmla="*/ 164 w 292"/>
                <a:gd name="T7" fmla="*/ 25 h 125"/>
                <a:gd name="T8" fmla="*/ 117 w 292"/>
                <a:gd name="T9" fmla="*/ 25 h 125"/>
                <a:gd name="T10" fmla="*/ 60 w 292"/>
                <a:gd name="T11" fmla="*/ 0 h 125"/>
                <a:gd name="T12" fmla="*/ 0 w 292"/>
                <a:gd name="T13" fmla="*/ 0 h 125"/>
                <a:gd name="T14" fmla="*/ 0 w 292"/>
                <a:gd name="T15" fmla="*/ 88 h 125"/>
                <a:gd name="T16" fmla="*/ 105 w 292"/>
                <a:gd name="T17" fmla="*/ 120 h 125"/>
                <a:gd name="T18" fmla="*/ 134 w 292"/>
                <a:gd name="T19" fmla="*/ 125 h 125"/>
                <a:gd name="T20" fmla="*/ 163 w 292"/>
                <a:gd name="T21" fmla="*/ 118 h 125"/>
                <a:gd name="T22" fmla="*/ 283 w 292"/>
                <a:gd name="T23" fmla="*/ 56 h 125"/>
                <a:gd name="T24" fmla="*/ 289 w 292"/>
                <a:gd name="T25" fmla="*/ 34 h 125"/>
                <a:gd name="T26" fmla="*/ 265 w 292"/>
                <a:gd name="T27" fmla="*/ 29 h 125"/>
                <a:gd name="T28" fmla="*/ 181 w 292"/>
                <a:gd name="T29" fmla="*/ 5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2" h="125">
                  <a:moveTo>
                    <a:pt x="78" y="67"/>
                  </a:moveTo>
                  <a:cubicBezTo>
                    <a:pt x="164" y="67"/>
                    <a:pt x="164" y="67"/>
                    <a:pt x="164" y="67"/>
                  </a:cubicBezTo>
                  <a:cubicBezTo>
                    <a:pt x="176" y="67"/>
                    <a:pt x="185" y="58"/>
                    <a:pt x="185" y="46"/>
                  </a:cubicBezTo>
                  <a:cubicBezTo>
                    <a:pt x="185" y="34"/>
                    <a:pt x="176" y="25"/>
                    <a:pt x="164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07" y="12"/>
                    <a:pt x="85" y="0"/>
                    <a:pt x="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98" y="119"/>
                    <a:pt x="105" y="120"/>
                  </a:cubicBezTo>
                  <a:cubicBezTo>
                    <a:pt x="112" y="122"/>
                    <a:pt x="129" y="125"/>
                    <a:pt x="134" y="125"/>
                  </a:cubicBezTo>
                  <a:cubicBezTo>
                    <a:pt x="140" y="125"/>
                    <a:pt x="153" y="123"/>
                    <a:pt x="163" y="118"/>
                  </a:cubicBezTo>
                  <a:cubicBezTo>
                    <a:pt x="163" y="118"/>
                    <a:pt x="277" y="60"/>
                    <a:pt x="283" y="56"/>
                  </a:cubicBezTo>
                  <a:cubicBezTo>
                    <a:pt x="292" y="50"/>
                    <a:pt x="292" y="40"/>
                    <a:pt x="289" y="34"/>
                  </a:cubicBezTo>
                  <a:cubicBezTo>
                    <a:pt x="285" y="28"/>
                    <a:pt x="277" y="24"/>
                    <a:pt x="265" y="29"/>
                  </a:cubicBezTo>
                  <a:cubicBezTo>
                    <a:pt x="181" y="59"/>
                    <a:pt x="181" y="59"/>
                    <a:pt x="181" y="59"/>
                  </a:cubicBezTo>
                </a:path>
              </a:pathLst>
            </a:custGeom>
            <a:solidFill>
              <a:srgbClr val="EDC8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47" name="Freeform 155">
              <a:extLst>
                <a:ext uri="{FF2B5EF4-FFF2-40B4-BE49-F238E27FC236}">
                  <a16:creationId xmlns:a16="http://schemas.microsoft.com/office/drawing/2014/main" id="{8558A715-ECF8-A3FA-0E27-6C34534CB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3265"/>
              <a:ext cx="342" cy="146"/>
            </a:xfrm>
            <a:custGeom>
              <a:avLst/>
              <a:gdLst>
                <a:gd name="T0" fmla="*/ 192 w 292"/>
                <a:gd name="T1" fmla="*/ 77 h 125"/>
                <a:gd name="T2" fmla="*/ 138 w 292"/>
                <a:gd name="T3" fmla="*/ 92 h 125"/>
                <a:gd name="T4" fmla="*/ 67 w 292"/>
                <a:gd name="T5" fmla="*/ 67 h 125"/>
                <a:gd name="T6" fmla="*/ 164 w 292"/>
                <a:gd name="T7" fmla="*/ 67 h 125"/>
                <a:gd name="T8" fmla="*/ 185 w 292"/>
                <a:gd name="T9" fmla="*/ 46 h 125"/>
                <a:gd name="T10" fmla="*/ 98 w 292"/>
                <a:gd name="T11" fmla="*/ 46 h 125"/>
                <a:gd name="T12" fmla="*/ 29 w 292"/>
                <a:gd name="T13" fmla="*/ 0 h 125"/>
                <a:gd name="T14" fmla="*/ 0 w 292"/>
                <a:gd name="T15" fmla="*/ 0 h 125"/>
                <a:gd name="T16" fmla="*/ 0 w 292"/>
                <a:gd name="T17" fmla="*/ 88 h 125"/>
                <a:gd name="T18" fmla="*/ 105 w 292"/>
                <a:gd name="T19" fmla="*/ 120 h 125"/>
                <a:gd name="T20" fmla="*/ 134 w 292"/>
                <a:gd name="T21" fmla="*/ 125 h 125"/>
                <a:gd name="T22" fmla="*/ 163 w 292"/>
                <a:gd name="T23" fmla="*/ 118 h 125"/>
                <a:gd name="T24" fmla="*/ 283 w 292"/>
                <a:gd name="T25" fmla="*/ 56 h 125"/>
                <a:gd name="T26" fmla="*/ 289 w 292"/>
                <a:gd name="T27" fmla="*/ 35 h 125"/>
                <a:gd name="T28" fmla="*/ 192 w 292"/>
                <a:gd name="T29" fmla="*/ 7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2" h="125">
                  <a:moveTo>
                    <a:pt x="192" y="77"/>
                  </a:moveTo>
                  <a:cubicBezTo>
                    <a:pt x="170" y="87"/>
                    <a:pt x="155" y="92"/>
                    <a:pt x="138" y="92"/>
                  </a:cubicBezTo>
                  <a:cubicBezTo>
                    <a:pt x="126" y="92"/>
                    <a:pt x="90" y="82"/>
                    <a:pt x="67" y="67"/>
                  </a:cubicBezTo>
                  <a:cubicBezTo>
                    <a:pt x="164" y="67"/>
                    <a:pt x="164" y="67"/>
                    <a:pt x="164" y="67"/>
                  </a:cubicBezTo>
                  <a:cubicBezTo>
                    <a:pt x="176" y="67"/>
                    <a:pt x="185" y="58"/>
                    <a:pt x="185" y="46"/>
                  </a:cubicBezTo>
                  <a:cubicBezTo>
                    <a:pt x="98" y="46"/>
                    <a:pt x="98" y="46"/>
                    <a:pt x="98" y="46"/>
                  </a:cubicBezTo>
                  <a:cubicBezTo>
                    <a:pt x="67" y="46"/>
                    <a:pt x="41" y="26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98" y="119"/>
                    <a:pt x="105" y="120"/>
                  </a:cubicBezTo>
                  <a:cubicBezTo>
                    <a:pt x="112" y="122"/>
                    <a:pt x="129" y="125"/>
                    <a:pt x="134" y="125"/>
                  </a:cubicBezTo>
                  <a:cubicBezTo>
                    <a:pt x="140" y="125"/>
                    <a:pt x="153" y="123"/>
                    <a:pt x="163" y="118"/>
                  </a:cubicBezTo>
                  <a:cubicBezTo>
                    <a:pt x="163" y="118"/>
                    <a:pt x="277" y="60"/>
                    <a:pt x="283" y="56"/>
                  </a:cubicBezTo>
                  <a:cubicBezTo>
                    <a:pt x="292" y="51"/>
                    <a:pt x="292" y="41"/>
                    <a:pt x="289" y="35"/>
                  </a:cubicBezTo>
                  <a:cubicBezTo>
                    <a:pt x="289" y="35"/>
                    <a:pt x="192" y="77"/>
                    <a:pt x="192" y="77"/>
                  </a:cubicBezTo>
                </a:path>
              </a:pathLst>
            </a:custGeom>
            <a:solidFill>
              <a:srgbClr val="E5B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  <p:sp>
          <p:nvSpPr>
            <p:cNvPr id="48" name="Rectangle 156">
              <a:extLst>
                <a:ext uri="{FF2B5EF4-FFF2-40B4-BE49-F238E27FC236}">
                  <a16:creationId xmlns:a16="http://schemas.microsoft.com/office/drawing/2014/main" id="{7A106E74-0525-5E6F-BC16-D1D6F83CF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" y="3259"/>
              <a:ext cx="58" cy="1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buFont typeface="Arial"/>
                <a:buNone/>
              </a:pPr>
              <a:endParaRPr lang="en-US" sz="1500">
                <a:solidFill>
                  <a:srgbClr val="3F3F3F"/>
                </a:solidFill>
                <a:latin typeface="CVS Health San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0B81D6-6B61-F437-F677-63395DD3C523}"/>
              </a:ext>
            </a:extLst>
          </p:cNvPr>
          <p:cNvGrpSpPr/>
          <p:nvPr/>
        </p:nvGrpSpPr>
        <p:grpSpPr>
          <a:xfrm>
            <a:off x="1007479" y="4741089"/>
            <a:ext cx="706437" cy="937494"/>
            <a:chOff x="9466263" y="1568450"/>
            <a:chExt cx="592138" cy="785811"/>
          </a:xfrm>
        </p:grpSpPr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7EC6045A-F672-9012-C694-FBD71C13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6263" y="1601787"/>
              <a:ext cx="592138" cy="752474"/>
            </a:xfrm>
            <a:custGeom>
              <a:avLst/>
              <a:gdLst>
                <a:gd name="T0" fmla="*/ 267 w 275"/>
                <a:gd name="T1" fmla="*/ 350 h 350"/>
                <a:gd name="T2" fmla="*/ 9 w 275"/>
                <a:gd name="T3" fmla="*/ 350 h 350"/>
                <a:gd name="T4" fmla="*/ 0 w 275"/>
                <a:gd name="T5" fmla="*/ 341 h 350"/>
                <a:gd name="T6" fmla="*/ 0 w 275"/>
                <a:gd name="T7" fmla="*/ 9 h 350"/>
                <a:gd name="T8" fmla="*/ 9 w 275"/>
                <a:gd name="T9" fmla="*/ 0 h 350"/>
                <a:gd name="T10" fmla="*/ 267 w 275"/>
                <a:gd name="T11" fmla="*/ 0 h 350"/>
                <a:gd name="T12" fmla="*/ 275 w 275"/>
                <a:gd name="T13" fmla="*/ 9 h 350"/>
                <a:gd name="T14" fmla="*/ 275 w 275"/>
                <a:gd name="T15" fmla="*/ 341 h 350"/>
                <a:gd name="T16" fmla="*/ 267 w 275"/>
                <a:gd name="T17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350">
                  <a:moveTo>
                    <a:pt x="267" y="350"/>
                  </a:moveTo>
                  <a:cubicBezTo>
                    <a:pt x="9" y="350"/>
                    <a:pt x="9" y="350"/>
                    <a:pt x="9" y="350"/>
                  </a:cubicBezTo>
                  <a:cubicBezTo>
                    <a:pt x="4" y="350"/>
                    <a:pt x="0" y="346"/>
                    <a:pt x="0" y="34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2" y="0"/>
                    <a:pt x="275" y="4"/>
                    <a:pt x="275" y="9"/>
                  </a:cubicBezTo>
                  <a:cubicBezTo>
                    <a:pt x="275" y="341"/>
                    <a:pt x="275" y="341"/>
                    <a:pt x="275" y="341"/>
                  </a:cubicBezTo>
                  <a:cubicBezTo>
                    <a:pt x="275" y="346"/>
                    <a:pt x="272" y="350"/>
                    <a:pt x="267" y="35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2">
              <a:extLst>
                <a:ext uri="{FF2B5EF4-FFF2-40B4-BE49-F238E27FC236}">
                  <a16:creationId xmlns:a16="http://schemas.microsoft.com/office/drawing/2014/main" id="{9B208410-4ED9-53BC-CD87-498136498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7063" y="1679575"/>
              <a:ext cx="490538" cy="608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011F7CA-19CC-9605-E797-12C208ED78E9}"/>
                </a:ext>
              </a:extLst>
            </p:cNvPr>
            <p:cNvGrpSpPr/>
            <p:nvPr/>
          </p:nvGrpSpPr>
          <p:grpSpPr>
            <a:xfrm>
              <a:off x="9540876" y="1568450"/>
              <a:ext cx="444500" cy="147637"/>
              <a:chOff x="9540876" y="1568450"/>
              <a:chExt cx="444500" cy="147637"/>
            </a:xfrm>
          </p:grpSpPr>
          <p:sp>
            <p:nvSpPr>
              <p:cNvPr id="56" name="Rectangle 53">
                <a:extLst>
                  <a:ext uri="{FF2B5EF4-FFF2-40B4-BE49-F238E27FC236}">
                    <a16:creationId xmlns:a16="http://schemas.microsoft.com/office/drawing/2014/main" id="{1DEA8961-E2DC-9503-465D-F1ABADF3C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40876" y="1703387"/>
                <a:ext cx="444500" cy="12700"/>
              </a:xfrm>
              <a:prstGeom prst="rect">
                <a:avLst/>
              </a:pr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54">
                <a:extLst>
                  <a:ext uri="{FF2B5EF4-FFF2-40B4-BE49-F238E27FC236}">
                    <a16:creationId xmlns:a16="http://schemas.microsoft.com/office/drawing/2014/main" id="{143A3C4C-0D2A-5BA5-D665-6F911A2127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40876" y="1568450"/>
                <a:ext cx="444500" cy="134937"/>
              </a:xfrm>
              <a:custGeom>
                <a:avLst/>
                <a:gdLst>
                  <a:gd name="T0" fmla="*/ 185 w 206"/>
                  <a:gd name="T1" fmla="*/ 32 h 63"/>
                  <a:gd name="T2" fmla="*/ 130 w 206"/>
                  <a:gd name="T3" fmla="*/ 32 h 63"/>
                  <a:gd name="T4" fmla="*/ 131 w 206"/>
                  <a:gd name="T5" fmla="*/ 27 h 63"/>
                  <a:gd name="T6" fmla="*/ 103 w 206"/>
                  <a:gd name="T7" fmla="*/ 0 h 63"/>
                  <a:gd name="T8" fmla="*/ 75 w 206"/>
                  <a:gd name="T9" fmla="*/ 27 h 63"/>
                  <a:gd name="T10" fmla="*/ 75 w 206"/>
                  <a:gd name="T11" fmla="*/ 32 h 63"/>
                  <a:gd name="T12" fmla="*/ 21 w 206"/>
                  <a:gd name="T13" fmla="*/ 32 h 63"/>
                  <a:gd name="T14" fmla="*/ 0 w 206"/>
                  <a:gd name="T15" fmla="*/ 63 h 63"/>
                  <a:gd name="T16" fmla="*/ 206 w 206"/>
                  <a:gd name="T17" fmla="*/ 63 h 63"/>
                  <a:gd name="T18" fmla="*/ 185 w 206"/>
                  <a:gd name="T19" fmla="*/ 32 h 63"/>
                  <a:gd name="T20" fmla="*/ 103 w 206"/>
                  <a:gd name="T21" fmla="*/ 37 h 63"/>
                  <a:gd name="T22" fmla="*/ 93 w 206"/>
                  <a:gd name="T23" fmla="*/ 27 h 63"/>
                  <a:gd name="T24" fmla="*/ 103 w 206"/>
                  <a:gd name="T25" fmla="*/ 18 h 63"/>
                  <a:gd name="T26" fmla="*/ 113 w 206"/>
                  <a:gd name="T27" fmla="*/ 27 h 63"/>
                  <a:gd name="T28" fmla="*/ 103 w 206"/>
                  <a:gd name="T29" fmla="*/ 3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6" h="63">
                    <a:moveTo>
                      <a:pt x="185" y="32"/>
                    </a:moveTo>
                    <a:cubicBezTo>
                      <a:pt x="130" y="32"/>
                      <a:pt x="130" y="32"/>
                      <a:pt x="130" y="32"/>
                    </a:cubicBezTo>
                    <a:cubicBezTo>
                      <a:pt x="131" y="30"/>
                      <a:pt x="131" y="29"/>
                      <a:pt x="131" y="27"/>
                    </a:cubicBezTo>
                    <a:cubicBezTo>
                      <a:pt x="131" y="12"/>
                      <a:pt x="118" y="0"/>
                      <a:pt x="103" y="0"/>
                    </a:cubicBezTo>
                    <a:cubicBezTo>
                      <a:pt x="87" y="0"/>
                      <a:pt x="75" y="12"/>
                      <a:pt x="75" y="27"/>
                    </a:cubicBezTo>
                    <a:cubicBezTo>
                      <a:pt x="75" y="29"/>
                      <a:pt x="75" y="30"/>
                      <a:pt x="75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06" y="63"/>
                      <a:pt x="206" y="63"/>
                      <a:pt x="206" y="63"/>
                    </a:cubicBezTo>
                    <a:lnTo>
                      <a:pt x="185" y="32"/>
                    </a:lnTo>
                    <a:close/>
                    <a:moveTo>
                      <a:pt x="103" y="37"/>
                    </a:moveTo>
                    <a:cubicBezTo>
                      <a:pt x="98" y="37"/>
                      <a:pt x="93" y="33"/>
                      <a:pt x="93" y="27"/>
                    </a:cubicBezTo>
                    <a:cubicBezTo>
                      <a:pt x="93" y="22"/>
                      <a:pt x="98" y="18"/>
                      <a:pt x="103" y="18"/>
                    </a:cubicBezTo>
                    <a:cubicBezTo>
                      <a:pt x="108" y="18"/>
                      <a:pt x="113" y="22"/>
                      <a:pt x="113" y="27"/>
                    </a:cubicBezTo>
                    <a:cubicBezTo>
                      <a:pt x="113" y="33"/>
                      <a:pt x="108" y="37"/>
                      <a:pt x="103" y="37"/>
                    </a:cubicBezTo>
                  </a:path>
                </a:pathLst>
              </a:custGeom>
              <a:solidFill>
                <a:srgbClr val="CCCC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Rectangle 55">
              <a:extLst>
                <a:ext uri="{FF2B5EF4-FFF2-40B4-BE49-F238E27FC236}">
                  <a16:creationId xmlns:a16="http://schemas.microsoft.com/office/drawing/2014/main" id="{357EC378-EF49-D5FE-E7AC-85DE3D1AC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2151" y="1812925"/>
              <a:ext cx="134938" cy="136525"/>
            </a:xfrm>
            <a:prstGeom prst="rect">
              <a:avLst/>
            </a:prstGeom>
            <a:solidFill>
              <a:srgbClr val="021F4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56">
              <a:extLst>
                <a:ext uri="{FF2B5EF4-FFF2-40B4-BE49-F238E27FC236}">
                  <a16:creationId xmlns:a16="http://schemas.microsoft.com/office/drawing/2014/main" id="{D1FE13CE-4C41-66E4-282D-7A3B27DF1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2151" y="2058987"/>
              <a:ext cx="134938" cy="136525"/>
            </a:xfrm>
            <a:prstGeom prst="rect">
              <a:avLst/>
            </a:prstGeom>
            <a:solidFill>
              <a:srgbClr val="CCCC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1D50B016-810F-D22C-6F2C-4065DB4FC2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9451" y="1833562"/>
              <a:ext cx="382588" cy="341312"/>
            </a:xfrm>
            <a:custGeom>
              <a:avLst/>
              <a:gdLst>
                <a:gd name="T0" fmla="*/ 241 w 241"/>
                <a:gd name="T1" fmla="*/ 18 h 215"/>
                <a:gd name="T2" fmla="*/ 125 w 241"/>
                <a:gd name="T3" fmla="*/ 18 h 215"/>
                <a:gd name="T4" fmla="*/ 125 w 241"/>
                <a:gd name="T5" fmla="*/ 0 h 215"/>
                <a:gd name="T6" fmla="*/ 241 w 241"/>
                <a:gd name="T7" fmla="*/ 0 h 215"/>
                <a:gd name="T8" fmla="*/ 241 w 241"/>
                <a:gd name="T9" fmla="*/ 18 h 215"/>
                <a:gd name="T10" fmla="*/ 217 w 241"/>
                <a:gd name="T11" fmla="*/ 42 h 215"/>
                <a:gd name="T12" fmla="*/ 125 w 241"/>
                <a:gd name="T13" fmla="*/ 42 h 215"/>
                <a:gd name="T14" fmla="*/ 125 w 241"/>
                <a:gd name="T15" fmla="*/ 60 h 215"/>
                <a:gd name="T16" fmla="*/ 217 w 241"/>
                <a:gd name="T17" fmla="*/ 60 h 215"/>
                <a:gd name="T18" fmla="*/ 217 w 241"/>
                <a:gd name="T19" fmla="*/ 42 h 215"/>
                <a:gd name="T20" fmla="*/ 217 w 241"/>
                <a:gd name="T21" fmla="*/ 156 h 215"/>
                <a:gd name="T22" fmla="*/ 125 w 241"/>
                <a:gd name="T23" fmla="*/ 156 h 215"/>
                <a:gd name="T24" fmla="*/ 125 w 241"/>
                <a:gd name="T25" fmla="*/ 174 h 215"/>
                <a:gd name="T26" fmla="*/ 217 w 241"/>
                <a:gd name="T27" fmla="*/ 174 h 215"/>
                <a:gd name="T28" fmla="*/ 217 w 241"/>
                <a:gd name="T29" fmla="*/ 156 h 215"/>
                <a:gd name="T30" fmla="*/ 173 w 241"/>
                <a:gd name="T31" fmla="*/ 196 h 215"/>
                <a:gd name="T32" fmla="*/ 125 w 241"/>
                <a:gd name="T33" fmla="*/ 196 h 215"/>
                <a:gd name="T34" fmla="*/ 125 w 241"/>
                <a:gd name="T35" fmla="*/ 215 h 215"/>
                <a:gd name="T36" fmla="*/ 173 w 241"/>
                <a:gd name="T37" fmla="*/ 215 h 215"/>
                <a:gd name="T38" fmla="*/ 173 w 241"/>
                <a:gd name="T39" fmla="*/ 196 h 215"/>
                <a:gd name="T40" fmla="*/ 148 w 241"/>
                <a:gd name="T41" fmla="*/ 100 h 215"/>
                <a:gd name="T42" fmla="*/ 134 w 241"/>
                <a:gd name="T43" fmla="*/ 88 h 215"/>
                <a:gd name="T44" fmla="*/ 47 w 241"/>
                <a:gd name="T45" fmla="*/ 175 h 215"/>
                <a:gd name="T46" fmla="*/ 12 w 241"/>
                <a:gd name="T47" fmla="*/ 138 h 215"/>
                <a:gd name="T48" fmla="*/ 0 w 241"/>
                <a:gd name="T49" fmla="*/ 151 h 215"/>
                <a:gd name="T50" fmla="*/ 47 w 241"/>
                <a:gd name="T51" fmla="*/ 199 h 215"/>
                <a:gd name="T52" fmla="*/ 47 w 241"/>
                <a:gd name="T53" fmla="*/ 199 h 215"/>
                <a:gd name="T54" fmla="*/ 47 w 241"/>
                <a:gd name="T55" fmla="*/ 199 h 215"/>
                <a:gd name="T56" fmla="*/ 148 w 241"/>
                <a:gd name="T57" fmla="*/ 10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1" h="215">
                  <a:moveTo>
                    <a:pt x="241" y="18"/>
                  </a:moveTo>
                  <a:lnTo>
                    <a:pt x="125" y="18"/>
                  </a:lnTo>
                  <a:lnTo>
                    <a:pt x="125" y="0"/>
                  </a:lnTo>
                  <a:lnTo>
                    <a:pt x="241" y="0"/>
                  </a:lnTo>
                  <a:lnTo>
                    <a:pt x="241" y="18"/>
                  </a:lnTo>
                  <a:close/>
                  <a:moveTo>
                    <a:pt x="217" y="42"/>
                  </a:moveTo>
                  <a:lnTo>
                    <a:pt x="125" y="42"/>
                  </a:lnTo>
                  <a:lnTo>
                    <a:pt x="125" y="60"/>
                  </a:lnTo>
                  <a:lnTo>
                    <a:pt x="217" y="60"/>
                  </a:lnTo>
                  <a:lnTo>
                    <a:pt x="217" y="42"/>
                  </a:lnTo>
                  <a:close/>
                  <a:moveTo>
                    <a:pt x="217" y="156"/>
                  </a:moveTo>
                  <a:lnTo>
                    <a:pt x="125" y="156"/>
                  </a:lnTo>
                  <a:lnTo>
                    <a:pt x="125" y="174"/>
                  </a:lnTo>
                  <a:lnTo>
                    <a:pt x="217" y="174"/>
                  </a:lnTo>
                  <a:lnTo>
                    <a:pt x="217" y="156"/>
                  </a:lnTo>
                  <a:close/>
                  <a:moveTo>
                    <a:pt x="173" y="196"/>
                  </a:moveTo>
                  <a:lnTo>
                    <a:pt x="125" y="196"/>
                  </a:lnTo>
                  <a:lnTo>
                    <a:pt x="125" y="215"/>
                  </a:lnTo>
                  <a:lnTo>
                    <a:pt x="173" y="215"/>
                  </a:lnTo>
                  <a:lnTo>
                    <a:pt x="173" y="196"/>
                  </a:lnTo>
                  <a:close/>
                  <a:moveTo>
                    <a:pt x="148" y="100"/>
                  </a:moveTo>
                  <a:lnTo>
                    <a:pt x="134" y="88"/>
                  </a:lnTo>
                  <a:lnTo>
                    <a:pt x="47" y="175"/>
                  </a:lnTo>
                  <a:lnTo>
                    <a:pt x="12" y="138"/>
                  </a:lnTo>
                  <a:lnTo>
                    <a:pt x="0" y="151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148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916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doing yoga&#10;&#10;Description automatically generated">
            <a:extLst>
              <a:ext uri="{FF2B5EF4-FFF2-40B4-BE49-F238E27FC236}">
                <a16:creationId xmlns:a16="http://schemas.microsoft.com/office/drawing/2014/main" id="{E803C4C4-C4C7-7770-BE8B-38721CEE5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r="24893"/>
          <a:stretch/>
        </p:blipFill>
        <p:spPr>
          <a:xfrm>
            <a:off x="6096000" y="0"/>
            <a:ext cx="609599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64AF77-3E1C-73DA-69A3-B5456076FDE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C3E4A-EBF9-B991-6AFB-290044BD3E33}"/>
              </a:ext>
            </a:extLst>
          </p:cNvPr>
          <p:cNvSpPr txBox="1"/>
          <p:nvPr/>
        </p:nvSpPr>
        <p:spPr>
          <a:xfrm>
            <a:off x="761436" y="1146809"/>
            <a:ext cx="47597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dirty="0">
                <a:solidFill>
                  <a:schemeClr val="bg1"/>
                </a:solidFill>
                <a:latin typeface="CVS Health Sans" panose="020B0504020202020204" pitchFamily="34" charset="0"/>
              </a:rPr>
              <a:t>The expansion of OTC affordability benefits consumers and businesses alike.</a:t>
            </a:r>
            <a:r>
              <a:rPr lang="en-US" sz="1600" baseline="30000" dirty="0">
                <a:solidFill>
                  <a:schemeClr val="bg1"/>
                </a:solidFill>
                <a:latin typeface="CVS Health Sans" panose="020B050402020202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CVS Health Sans" panose="020B0504020202020204" pitchFamily="34" charset="0"/>
              </a:rPr>
              <a:t> The Consumer Healthcare Products Association found that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CVS Health Sans" panose="020B0504020202020204" pitchFamily="34" charset="0"/>
              </a:rPr>
              <a:t>Every $1 spent on OTC medicines can save more than $7</a:t>
            </a:r>
          </a:p>
          <a:p>
            <a:r>
              <a:rPr lang="en-US" sz="1600" dirty="0">
                <a:solidFill>
                  <a:schemeClr val="bg1"/>
                </a:solidFill>
                <a:latin typeface="CVS Health Sans" panose="020B0504020202020204" pitchFamily="34" charset="0"/>
              </a:rPr>
              <a:t>for the US health care system.</a:t>
            </a:r>
            <a:r>
              <a:rPr lang="en-US" sz="1600" baseline="30000" dirty="0">
                <a:solidFill>
                  <a:schemeClr val="bg1"/>
                </a:solidFill>
                <a:latin typeface="CVS Health Sans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23C4D-752F-B7B7-47A8-C3430512F2E1}"/>
              </a:ext>
            </a:extLst>
          </p:cNvPr>
          <p:cNvSpPr txBox="1"/>
          <p:nvPr/>
        </p:nvSpPr>
        <p:spPr>
          <a:xfrm>
            <a:off x="676283" y="5538327"/>
            <a:ext cx="4759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700" dirty="0">
                <a:solidFill>
                  <a:schemeClr val="bg1"/>
                </a:solidFill>
                <a:latin typeface="CVS Health Sans" panose="020B0504020202020204" pitchFamily="34" charset="0"/>
              </a:rPr>
              <a:t>FSA/HSA Info Sheet and FAQs [news release]. GlaxoSmithKline. Accessed July 20, 2023.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700" dirty="0">
                <a:solidFill>
                  <a:schemeClr val="bg1"/>
                </a:solidFill>
                <a:latin typeface="CVS Health Sans" panose="020B0504020202020204" pitchFamily="34" charset="0"/>
              </a:rPr>
              <a:t>Consumer Healthcare Products Association. White Paper: Value of OTC Medicines to the U.S. Healthcare System. Consumer Healthcare Products Association website. overthecountervalue.org/white-paper/. Published March 2019. Accessed July 20,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0F3408-A09D-4535-A4F1-AEF0617F447F}"/>
              </a:ext>
            </a:extLst>
          </p:cNvPr>
          <p:cNvSpPr txBox="1"/>
          <p:nvPr/>
        </p:nvSpPr>
        <p:spPr>
          <a:xfrm>
            <a:off x="232611" y="6480904"/>
            <a:ext cx="946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2CE3-C92F-4A9A-B55C-05C5545FA2A2}" type="slidenum">
              <a:rPr lang="en-US" sz="800" smtClean="0">
                <a:solidFill>
                  <a:schemeClr val="bg1"/>
                </a:solidFill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pPr marL="0" marR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lang="en-US" sz="800" baseline="0" dirty="0">
                <a:solidFill>
                  <a:schemeClr val="bg1"/>
                </a:solidFill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t> | </a:t>
            </a:r>
            <a:r>
              <a:rPr lang="en-US" sz="800" b="0" dirty="0">
                <a:solidFill>
                  <a:schemeClr val="bg1"/>
                </a:solidFill>
                <a:latin typeface="CVS Health Sans" panose="020B0504020202020204" pitchFamily="34" charset="0"/>
                <a:cs typeface="Arial" pitchFamily="34" charset="0"/>
              </a:rPr>
              <a:t>Meritain Health</a:t>
            </a:r>
            <a:endParaRPr lang="en-US" sz="800" b="1" dirty="0">
              <a:solidFill>
                <a:schemeClr val="bg1"/>
              </a:solidFill>
              <a:latin typeface="CVS Health Sans" panose="020B05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17647C-B3DD-8095-5CDC-7B2F9F0778AD}"/>
              </a:ext>
            </a:extLst>
          </p:cNvPr>
          <p:cNvSpPr/>
          <p:nvPr/>
        </p:nvSpPr>
        <p:spPr>
          <a:xfrm>
            <a:off x="0" y="-10524"/>
            <a:ext cx="4816549" cy="6868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716E945-D090-75BF-A68C-4C4D4751C823}"/>
              </a:ext>
            </a:extLst>
          </p:cNvPr>
          <p:cNvSpPr txBox="1">
            <a:spLocks/>
          </p:cNvSpPr>
          <p:nvPr/>
        </p:nvSpPr>
        <p:spPr>
          <a:xfrm>
            <a:off x="360947" y="364254"/>
            <a:ext cx="3808596" cy="5664406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bg1"/>
                </a:solidFill>
                <a:latin typeface="CVS Health Sans" panose="020B0504020202020204" pitchFamily="34" charset="0"/>
              </a:rPr>
              <a:t>What is 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TCHS?</a:t>
            </a: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kern="0" dirty="0">
              <a:solidFill>
                <a:schemeClr val="bg1"/>
              </a:solidFill>
              <a:latin typeface="CVS Health Sans" panose="020B0504020202020204" pitchFamily="34" charset="0"/>
            </a:endParaRPr>
          </a:p>
          <a:p>
            <a:pPr algn="l">
              <a:spcAft>
                <a:spcPts val="2400"/>
              </a:spcAft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Learn more about </a:t>
            </a:r>
            <a:r>
              <a:rPr lang="en-US" sz="2000" kern="0" dirty="0">
                <a:solidFill>
                  <a:schemeClr val="bg1"/>
                </a:solidFill>
                <a:latin typeface="CVS Health Sans" panose="020B0504020202020204" pitchFamily="34" charset="0"/>
              </a:rPr>
              <a:t>the CVS Pharmacy program that provides OTC supplemental benefit fulfillment.</a:t>
            </a:r>
          </a:p>
          <a:p>
            <a:pPr algn="l">
              <a:spcAft>
                <a:spcPts val="240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latin typeface="CVS Health Sans" panose="020B0504020202020204" pitchFamily="34" charset="0"/>
              </a:rPr>
              <a:t>Employees enrolled in a Meritain Health medical plan will receive $25 quarterly* allowance to use on eligible OTC products.</a:t>
            </a:r>
          </a:p>
          <a:p>
            <a:pPr algn="l">
              <a:defRPr/>
            </a:pPr>
            <a:r>
              <a:rPr lang="en-US" sz="1100" b="0" dirty="0">
                <a:solidFill>
                  <a:schemeClr val="bg1"/>
                </a:solidFill>
                <a:effectLst/>
                <a:latin typeface="CVS Health Sans" panose="020B0504020202020204" pitchFamily="34" charset="0"/>
              </a:rPr>
              <a:t>* Allowance given quarterly: January 1–March 31; April 1–June 30; July 1–September 30; October 1–December 31. The allowance given does not roll over each quarter.</a:t>
            </a:r>
            <a:endParaRPr kumimoji="0" lang="en-US" sz="11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VS Health Sans" panose="020B0504020202020204" pitchFamily="34" charset="0"/>
              <a:sym typeface="Helvetica Neue"/>
            </a:endParaRPr>
          </a:p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VS Health Sans" panose="020B0504020202020204" pitchFamily="34" charset="0"/>
              <a:sym typeface="Helvetica Neue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02BF4F-154C-6530-1A65-50FEF2238A15}"/>
              </a:ext>
            </a:extLst>
          </p:cNvPr>
          <p:cNvSpPr/>
          <p:nvPr/>
        </p:nvSpPr>
        <p:spPr>
          <a:xfrm>
            <a:off x="5509384" y="5724851"/>
            <a:ext cx="5996763" cy="6791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B7551-108E-26CB-C0E3-5F7DCC9E3E84}"/>
              </a:ext>
            </a:extLst>
          </p:cNvPr>
          <p:cNvSpPr/>
          <p:nvPr/>
        </p:nvSpPr>
        <p:spPr>
          <a:xfrm>
            <a:off x="6659391" y="2465768"/>
            <a:ext cx="3975704" cy="2247690"/>
          </a:xfrm>
          <a:prstGeom prst="rect">
            <a:avLst/>
          </a:prstGeom>
          <a:solidFill>
            <a:srgbClr val="CE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F0B7E-266F-0947-8581-5C8194D6D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513" y="1724238"/>
            <a:ext cx="5395861" cy="4481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80C9ED-3061-4DF5-5AE1-7D2C9E01C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8"/>
          <a:stretch/>
        </p:blipFill>
        <p:spPr>
          <a:xfrm>
            <a:off x="6045760" y="2012462"/>
            <a:ext cx="4888936" cy="2700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E0949F-CAFA-B8E9-20A5-5755A3914A4C}"/>
              </a:ext>
            </a:extLst>
          </p:cNvPr>
          <p:cNvSpPr txBox="1"/>
          <p:nvPr/>
        </p:nvSpPr>
        <p:spPr>
          <a:xfrm>
            <a:off x="232611" y="6480904"/>
            <a:ext cx="946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2CE3-C92F-4A9A-B55C-05C5545FA2A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t> |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cs typeface="Arial" pitchFamily="34" charset="0"/>
              </a:rPr>
              <a:t>Meritain Health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VS Health Sans" panose="020B0504020202020204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237C6-14D4-220D-A0D5-27D5423891BD}"/>
              </a:ext>
            </a:extLst>
          </p:cNvPr>
          <p:cNvSpPr txBox="1"/>
          <p:nvPr/>
        </p:nvSpPr>
        <p:spPr>
          <a:xfrm>
            <a:off x="5446937" y="815856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Click the button on the monitor to play the OTC Health Solutions Overview </a:t>
            </a:r>
            <a:r>
              <a:rPr lang="en-US" sz="1800" kern="0" dirty="0">
                <a:latin typeface="CVS Health Sans" panose="020B0504020202020204" pitchFamily="34" charset="0"/>
              </a:rPr>
              <a:t>v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ideo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DE190E-253A-E526-ED5B-A50841CA6BA6}"/>
              </a:ext>
            </a:extLst>
          </p:cNvPr>
          <p:cNvGrpSpPr/>
          <p:nvPr/>
        </p:nvGrpSpPr>
        <p:grpSpPr>
          <a:xfrm>
            <a:off x="8075218" y="2760312"/>
            <a:ext cx="961206" cy="961206"/>
            <a:chOff x="3723845" y="2402254"/>
            <a:chExt cx="865094" cy="86509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2445C8A-3391-E1AF-51C8-5414C40C7E01}"/>
                </a:ext>
              </a:extLst>
            </p:cNvPr>
            <p:cNvSpPr/>
            <p:nvPr/>
          </p:nvSpPr>
          <p:spPr>
            <a:xfrm>
              <a:off x="3723845" y="2402254"/>
              <a:ext cx="865094" cy="86509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330A329E-E9D2-46CA-5B23-1F4AC97EDA65}"/>
                </a:ext>
              </a:extLst>
            </p:cNvPr>
            <p:cNvSpPr/>
            <p:nvPr/>
          </p:nvSpPr>
          <p:spPr>
            <a:xfrm rot="5400000">
              <a:off x="3976203" y="2633095"/>
              <a:ext cx="467958" cy="4034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hlinkClick r:id="rId4"/>
            <a:extLst>
              <a:ext uri="{FF2B5EF4-FFF2-40B4-BE49-F238E27FC236}">
                <a16:creationId xmlns:a16="http://schemas.microsoft.com/office/drawing/2014/main" id="{81655EE1-5044-BFA5-0CE0-EA3B413E8288}"/>
              </a:ext>
            </a:extLst>
          </p:cNvPr>
          <p:cNvSpPr/>
          <p:nvPr/>
        </p:nvSpPr>
        <p:spPr>
          <a:xfrm>
            <a:off x="5791197" y="1724238"/>
            <a:ext cx="5395861" cy="3738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urse looking at a person in a wheelchair&#10;&#10;Description automatically generated">
            <a:extLst>
              <a:ext uri="{FF2B5EF4-FFF2-40B4-BE49-F238E27FC236}">
                <a16:creationId xmlns:a16="http://schemas.microsoft.com/office/drawing/2014/main" id="{DC822573-2760-F96D-4CDB-4A5DFCB16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 b="4261"/>
          <a:stretch/>
        </p:blipFill>
        <p:spPr>
          <a:xfrm>
            <a:off x="3048" y="-1"/>
            <a:ext cx="12188952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09CC01-6E58-4CC4-82C9-54BA82FA6758}"/>
              </a:ext>
            </a:extLst>
          </p:cNvPr>
          <p:cNvSpPr/>
          <p:nvPr/>
        </p:nvSpPr>
        <p:spPr>
          <a:xfrm>
            <a:off x="3048" y="4848726"/>
            <a:ext cx="12188952" cy="2009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1BF11-A94F-4F4D-9FCD-18CB7AA85CC2}"/>
              </a:ext>
            </a:extLst>
          </p:cNvPr>
          <p:cNvSpPr txBox="1"/>
          <p:nvPr/>
        </p:nvSpPr>
        <p:spPr>
          <a:xfrm>
            <a:off x="232611" y="6480904"/>
            <a:ext cx="946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2CE3-C92F-4A9A-B55C-05C5545FA2A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t> |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VS Health Sans" panose="020B0504020202020204" pitchFamily="34" charset="0"/>
                <a:cs typeface="Arial" pitchFamily="34" charset="0"/>
              </a:rPr>
              <a:t>Meritain Health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VS Health Sans" panose="020B0504020202020204" pitchFamily="34" charset="0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1F4AA4-EF94-4F4E-87F4-DC81E7F9D8BB}"/>
              </a:ext>
            </a:extLst>
          </p:cNvPr>
          <p:cNvSpPr txBox="1">
            <a:spLocks/>
          </p:cNvSpPr>
          <p:nvPr/>
        </p:nvSpPr>
        <p:spPr>
          <a:xfrm>
            <a:off x="232611" y="3409531"/>
            <a:ext cx="8786061" cy="133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Member Awareness Resources</a:t>
            </a:r>
          </a:p>
        </p:txBody>
      </p:sp>
    </p:spTree>
    <p:extLst>
      <p:ext uri="{BB962C8B-B14F-4D97-AF65-F5344CB8AC3E}">
        <p14:creationId xmlns:p14="http://schemas.microsoft.com/office/powerpoint/2010/main" val="253841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looking at a piece of paper&#10;&#10;Description automatically generated">
            <a:extLst>
              <a:ext uri="{FF2B5EF4-FFF2-40B4-BE49-F238E27FC236}">
                <a16:creationId xmlns:a16="http://schemas.microsoft.com/office/drawing/2014/main" id="{78B74391-734A-A980-6342-48E606B75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"/>
          <a:stretch/>
        </p:blipFill>
        <p:spPr>
          <a:xfrm>
            <a:off x="4664055" y="1644716"/>
            <a:ext cx="7527946" cy="52202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70A85D-0A66-ACFB-B02D-74804E546C90}"/>
              </a:ext>
            </a:extLst>
          </p:cNvPr>
          <p:cNvSpPr/>
          <p:nvPr/>
        </p:nvSpPr>
        <p:spPr>
          <a:xfrm>
            <a:off x="1" y="1637731"/>
            <a:ext cx="6096000" cy="5220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D3DFE8-7D20-6D2C-DA05-434CCD026462}"/>
              </a:ext>
            </a:extLst>
          </p:cNvPr>
          <p:cNvSpPr/>
          <p:nvPr/>
        </p:nvSpPr>
        <p:spPr>
          <a:xfrm>
            <a:off x="0" y="0"/>
            <a:ext cx="12192000" cy="17765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1BF11-A94F-4F4D-9FCD-18CB7AA85CC2}"/>
              </a:ext>
            </a:extLst>
          </p:cNvPr>
          <p:cNvSpPr txBox="1"/>
          <p:nvPr/>
        </p:nvSpPr>
        <p:spPr>
          <a:xfrm>
            <a:off x="232611" y="6480904"/>
            <a:ext cx="9467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E2CE3-C92F-4A9A-B55C-05C5545FA2A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B315E"/>
                </a:solidFill>
                <a:effectLst/>
                <a:uLnTx/>
                <a:uFillTx/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15E"/>
                </a:solidFill>
                <a:effectLst/>
                <a:uLnTx/>
                <a:uFillTx/>
                <a:latin typeface="CVS Health Sans" panose="020B0504020202020204" pitchFamily="34" charset="0"/>
                <a:ea typeface="ＭＳ Ｐゴシック" pitchFamily="34" charset="-128"/>
                <a:cs typeface="Arial" pitchFamily="34" charset="0"/>
              </a:rPr>
              <a:t> |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B315E"/>
                </a:solidFill>
                <a:effectLst/>
                <a:uLnTx/>
                <a:uFillTx/>
                <a:latin typeface="CVS Health Sans" panose="020B0504020202020204" pitchFamily="34" charset="0"/>
                <a:cs typeface="Arial" pitchFamily="34" charset="0"/>
              </a:rPr>
              <a:t>Meritain Health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B315E"/>
              </a:solidFill>
              <a:effectLst/>
              <a:uLnTx/>
              <a:uFillTx/>
              <a:latin typeface="CVS Health Sans" panose="020B0504020202020204" pitchFamily="34" charset="0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1F4AA4-EF94-4F4E-87F4-DC81E7F9D8BB}"/>
              </a:ext>
            </a:extLst>
          </p:cNvPr>
          <p:cNvSpPr txBox="1">
            <a:spLocks/>
          </p:cNvSpPr>
          <p:nvPr/>
        </p:nvSpPr>
        <p:spPr>
          <a:xfrm>
            <a:off x="360948" y="1926633"/>
            <a:ext cx="5275924" cy="4583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Resources include: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B315E"/>
              </a:buClr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315E"/>
                </a:solidFill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2024 OTC Item Catalog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- Includes ordering instructions, all eligible items and a FAQ. Members can find it by heading to the OTCHS registration portal. The catalog is available in English &amp; Spanish.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B315E"/>
              </a:buClr>
              <a:buSzTx/>
              <a:buFont typeface="Symbol" panose="05050102010706020507" pitchFamily="18" charset="2"/>
              <a:buChar char="·"/>
              <a:tabLst/>
              <a:defRPr/>
            </a:pPr>
            <a:r>
              <a:rPr lang="en-US" sz="1800" b="1" dirty="0">
                <a:solidFill>
                  <a:srgbClr val="0B315E"/>
                </a:solidFill>
                <a:latin typeface="CVS Health Sans" panose="020B0504020202020204" pitchFamily="34" charset="0"/>
                <a:cs typeface="Calibri" panose="020F0502020204030204" pitchFamily="34" charset="0"/>
              </a:rPr>
              <a:t>OTC Employee Flyer </a:t>
            </a:r>
            <a:r>
              <a:rPr lang="en-US" sz="1800" dirty="0">
                <a:latin typeface="CVS Health Sans" panose="020B0504020202020204" pitchFamily="34" charset="0"/>
                <a:cs typeface="Calibri" panose="020F0502020204030204" pitchFamily="34" charset="0"/>
              </a:rPr>
              <a:t>– Provides highlights of the program.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B315E"/>
              </a:buClr>
              <a:buSzTx/>
              <a:buFont typeface="Symbol" panose="05050102010706020507" pitchFamily="18" charset="2"/>
              <a:buChar char="·"/>
              <a:tabLst/>
              <a:defRPr/>
            </a:pPr>
            <a:r>
              <a:rPr lang="en-US" sz="1800" b="1" dirty="0">
                <a:solidFill>
                  <a:srgbClr val="0B315E"/>
                </a:solidFill>
                <a:latin typeface="CVS Health Sans" panose="020B0504020202020204" pitchFamily="34" charset="0"/>
                <a:cs typeface="Calibri" panose="020F0502020204030204" pitchFamily="34" charset="0"/>
              </a:rPr>
              <a:t>OTC Welcome Letter </a:t>
            </a:r>
            <a:r>
              <a:rPr lang="en-US" sz="1800" dirty="0">
                <a:latin typeface="CVS Health Sans" panose="020B0504020202020204" pitchFamily="34" charset="0"/>
                <a:cs typeface="Calibri" panose="020F0502020204030204" pitchFamily="34" charset="0"/>
              </a:rPr>
              <a:t>– Introduces specific allowance and OTC contact information.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B315E"/>
              </a:buClr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B315E"/>
                </a:solidFill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OTC Email Series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- Provides overview of the program and reminds members to use their allowance  </a:t>
            </a:r>
            <a:r>
              <a:rPr lang="en-US" sz="1800" dirty="0">
                <a:latin typeface="CVS Health Sans" panose="020B0504020202020204" pitchFamily="34" charset="0"/>
                <a:cs typeface="Calibri" panose="020F0502020204030204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uggested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VS Health Sans" panose="020B0504020202020204" pitchFamily="34" charset="0"/>
                <a:ea typeface="+mj-ea"/>
                <a:cs typeface="Calibri" panose="020F0502020204030204" pitchFamily="34" charset="0"/>
              </a:rPr>
              <a:t> quarterly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VS Health Sans" panose="020B050402020202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E9C1D7-FC31-76EF-26BE-4048C2164F7B}"/>
              </a:ext>
            </a:extLst>
          </p:cNvPr>
          <p:cNvSpPr txBox="1">
            <a:spLocks/>
          </p:cNvSpPr>
          <p:nvPr/>
        </p:nvSpPr>
        <p:spPr>
          <a:xfrm>
            <a:off x="360947" y="364254"/>
            <a:ext cx="11598442" cy="1412251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chemeClr val="bg1"/>
                </a:solidFill>
                <a:latin typeface="CVS Health Sans" panose="020B0504020202020204" pitchFamily="34" charset="0"/>
              </a:rPr>
              <a:t>Drive registration and utilization of the OTC Health Solutions program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VS Health Sans" panose="020B05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5124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AA24372-B9AB-A4E2-CFBF-7319981961A5}"/>
              </a:ext>
            </a:extLst>
          </p:cNvPr>
          <p:cNvSpPr txBox="1">
            <a:spLocks/>
          </p:cNvSpPr>
          <p:nvPr/>
        </p:nvSpPr>
        <p:spPr>
          <a:xfrm>
            <a:off x="360947" y="364254"/>
            <a:ext cx="7854366" cy="594561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B315E"/>
                </a:solidFill>
                <a:latin typeface="CVS Health Sans" panose="020B0504020202020204" pitchFamily="34" charset="0"/>
              </a:rPr>
              <a:t>Creating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B315E"/>
                </a:solidFill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 Awareness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6DB206AB-5F8B-300A-E528-1AC1F33F6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80" y="2810039"/>
            <a:ext cx="2380010" cy="30175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619CFAD0-B0EB-AF7E-24C0-210617BE8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424" y="2810039"/>
            <a:ext cx="2375583" cy="30175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4BFDEE9-965E-4FD4-CAA7-FC2FA89782CB}"/>
              </a:ext>
            </a:extLst>
          </p:cNvPr>
          <p:cNvSpPr/>
          <p:nvPr/>
        </p:nvSpPr>
        <p:spPr>
          <a:xfrm rot="18929293">
            <a:off x="1763449" y="2134492"/>
            <a:ext cx="504967" cy="504967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E258A46C-3EA3-6D0F-F8BF-8035E04A1C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4515" y="2810039"/>
            <a:ext cx="2378605" cy="30175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9"/>
            <a:extLst>
              <a:ext uri="{FF2B5EF4-FFF2-40B4-BE49-F238E27FC236}">
                <a16:creationId xmlns:a16="http://schemas.microsoft.com/office/drawing/2014/main" id="{708A1DDA-56E2-B920-8B59-24EA2657CE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9541" y="2810039"/>
            <a:ext cx="2377440" cy="30373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A6D415-290A-B710-E577-C76EE068B73C}"/>
              </a:ext>
            </a:extLst>
          </p:cNvPr>
          <p:cNvSpPr txBox="1"/>
          <p:nvPr/>
        </p:nvSpPr>
        <p:spPr>
          <a:xfrm>
            <a:off x="365759" y="1123658"/>
            <a:ext cx="1112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VS Health Sans" panose="020B0504020202020204" pitchFamily="34" charset="0"/>
              </a:rPr>
              <a:t>Materials a plan sponsor can share with their employees. Click the image to open the .pdf document.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CB5D47-527E-FA0B-6444-D4E7689240BF}"/>
              </a:ext>
            </a:extLst>
          </p:cNvPr>
          <p:cNvSpPr/>
          <p:nvPr/>
        </p:nvSpPr>
        <p:spPr>
          <a:xfrm rot="18929293">
            <a:off x="4484176" y="2134492"/>
            <a:ext cx="504967" cy="504967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B896D0-7FCC-2C0B-0CDB-BF4D03811875}"/>
              </a:ext>
            </a:extLst>
          </p:cNvPr>
          <p:cNvSpPr/>
          <p:nvPr/>
        </p:nvSpPr>
        <p:spPr>
          <a:xfrm rot="18929293">
            <a:off x="7207404" y="2134492"/>
            <a:ext cx="504967" cy="504967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3031CB-0FC1-D9E8-D747-3E5910D7EE18}"/>
              </a:ext>
            </a:extLst>
          </p:cNvPr>
          <p:cNvSpPr/>
          <p:nvPr/>
        </p:nvSpPr>
        <p:spPr>
          <a:xfrm rot="18929293">
            <a:off x="9930633" y="2134492"/>
            <a:ext cx="504967" cy="504967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6A7578-3A66-3F95-9092-852CE18677CA}"/>
              </a:ext>
            </a:extLst>
          </p:cNvPr>
          <p:cNvSpPr/>
          <p:nvPr/>
        </p:nvSpPr>
        <p:spPr>
          <a:xfrm>
            <a:off x="6269541" y="2006006"/>
            <a:ext cx="2375583" cy="548640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VS Health Sans" panose="020B0504020202020204" pitchFamily="34" charset="0"/>
              </a:rPr>
              <a:t>OTC Employee Flyer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465DC-A10A-D564-48EF-D25F0EC197EC}"/>
              </a:ext>
            </a:extLst>
          </p:cNvPr>
          <p:cNvSpPr/>
          <p:nvPr/>
        </p:nvSpPr>
        <p:spPr>
          <a:xfrm>
            <a:off x="9000164" y="2006006"/>
            <a:ext cx="2375583" cy="548640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VS Health Sans" panose="020B0504020202020204" pitchFamily="34" charset="0"/>
              </a:rPr>
              <a:t>OTC Employee </a:t>
            </a:r>
            <a:br>
              <a:rPr lang="en-US" sz="1400" dirty="0">
                <a:latin typeface="CVS Health Sans" panose="020B0504020202020204" pitchFamily="34" charset="0"/>
              </a:rPr>
            </a:br>
            <a:r>
              <a:rPr lang="en-US" sz="1400" dirty="0">
                <a:latin typeface="CVS Health Sans" panose="020B0504020202020204" pitchFamily="34" charset="0"/>
              </a:rPr>
              <a:t>Welcome Letter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4E2350-085A-5599-22A9-7E755C1D25FD}"/>
              </a:ext>
            </a:extLst>
          </p:cNvPr>
          <p:cNvSpPr/>
          <p:nvPr/>
        </p:nvSpPr>
        <p:spPr>
          <a:xfrm>
            <a:off x="818880" y="2006006"/>
            <a:ext cx="5103127" cy="548640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CVS Health Sans" panose="020B0504020202020204" pitchFamily="34" charset="0"/>
              </a:rPr>
              <a:t>2024 OTC Item Catalog (available in English and Spanish)</a:t>
            </a:r>
          </a:p>
        </p:txBody>
      </p:sp>
    </p:spTree>
    <p:extLst>
      <p:ext uri="{BB962C8B-B14F-4D97-AF65-F5344CB8AC3E}">
        <p14:creationId xmlns:p14="http://schemas.microsoft.com/office/powerpoint/2010/main" val="34492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AA24372-B9AB-A4E2-CFBF-7319981961A5}"/>
              </a:ext>
            </a:extLst>
          </p:cNvPr>
          <p:cNvSpPr txBox="1">
            <a:spLocks/>
          </p:cNvSpPr>
          <p:nvPr/>
        </p:nvSpPr>
        <p:spPr>
          <a:xfrm>
            <a:off x="360947" y="364254"/>
            <a:ext cx="7854366" cy="594561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B315E"/>
                </a:solidFill>
                <a:effectLst/>
                <a:uLnTx/>
                <a:uFillTx/>
                <a:latin typeface="CVS Health Sans" panose="020B0504020202020204" pitchFamily="34" charset="0"/>
                <a:sym typeface="Helvetica Neue"/>
              </a:rPr>
              <a:t>Creating Awareness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E6718-C26A-7995-EECF-05CE54D82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28"/>
          <a:stretch/>
        </p:blipFill>
        <p:spPr>
          <a:xfrm>
            <a:off x="3392533" y="1942264"/>
            <a:ext cx="2286000" cy="37697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F9DE4C-AA39-18EC-DA45-64396BC4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20" y="1942264"/>
            <a:ext cx="2286000" cy="37697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A398C0-3462-22AB-1C73-036BA458B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2" r="1872"/>
          <a:stretch/>
        </p:blipFill>
        <p:spPr>
          <a:xfrm>
            <a:off x="6239147" y="1942264"/>
            <a:ext cx="2286000" cy="37555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07E55C-EC7A-1B58-C875-89B3ED9AEB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3" r="2423"/>
          <a:stretch/>
        </p:blipFill>
        <p:spPr>
          <a:xfrm>
            <a:off x="9085760" y="1942264"/>
            <a:ext cx="2286000" cy="37555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EF864-1EB3-9E04-4264-61C26335BADF}"/>
              </a:ext>
            </a:extLst>
          </p:cNvPr>
          <p:cNvSpPr txBox="1"/>
          <p:nvPr/>
        </p:nvSpPr>
        <p:spPr>
          <a:xfrm>
            <a:off x="365760" y="1128432"/>
            <a:ext cx="112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VS Health Sans" panose="020B0504020202020204" pitchFamily="34" charset="0"/>
              </a:rPr>
              <a:t>Email series a plan sponsor can send to their employees to remind them of this program. Double click the email icon to open the template.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84E0690-9E09-9357-4692-E45CB048C1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772949"/>
              </p:ext>
            </p:extLst>
          </p:nvPr>
        </p:nvGraphicFramePr>
        <p:xfrm>
          <a:off x="312819" y="5753632"/>
          <a:ext cx="2782887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7" imgW="2782800" imgH="506160" progId="Package">
                  <p:embed/>
                </p:oleObj>
              </mc:Choice>
              <mc:Fallback>
                <p:oleObj name="Packager Shell Object" showAsIcon="1" r:id="rId7" imgW="2782800" imgH="5061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2819" y="5753632"/>
                        <a:ext cx="2782887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A0B4A16-9C8A-BD43-82D6-3B376C4A3E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764638"/>
              </p:ext>
            </p:extLst>
          </p:nvPr>
        </p:nvGraphicFramePr>
        <p:xfrm>
          <a:off x="2964701" y="5753632"/>
          <a:ext cx="3141663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9" imgW="3141000" imgH="506160" progId="Package">
                  <p:embed/>
                </p:oleObj>
              </mc:Choice>
              <mc:Fallback>
                <p:oleObj name="Packager Shell Object" showAsIcon="1" r:id="rId9" imgW="3141000" imgH="5061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64701" y="5753632"/>
                        <a:ext cx="3141663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88E1DFE-730D-C248-454F-A2F7AA839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153959"/>
              </p:ext>
            </p:extLst>
          </p:nvPr>
        </p:nvGraphicFramePr>
        <p:xfrm>
          <a:off x="6156554" y="5753632"/>
          <a:ext cx="2481263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1" imgW="2480760" imgH="506160" progId="Package">
                  <p:embed/>
                </p:oleObj>
              </mc:Choice>
              <mc:Fallback>
                <p:oleObj name="Packager Shell Object" showAsIcon="1" r:id="rId11" imgW="2480760" imgH="5061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56554" y="5753632"/>
                        <a:ext cx="2481263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9BEF32D-2FD8-9116-76BA-CE0786C00E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938040"/>
              </p:ext>
            </p:extLst>
          </p:nvPr>
        </p:nvGraphicFramePr>
        <p:xfrm>
          <a:off x="8853667" y="5753632"/>
          <a:ext cx="2792413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3" imgW="2792160" imgH="506160" progId="Package">
                  <p:embed/>
                </p:oleObj>
              </mc:Choice>
              <mc:Fallback>
                <p:oleObj name="Packager Shell Object" showAsIcon="1" r:id="rId13" imgW="2792160" imgH="5061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853667" y="5753632"/>
                        <a:ext cx="2792413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56656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Meritain Health 2023 Theme">
      <a:dk1>
        <a:srgbClr val="000000"/>
      </a:dk1>
      <a:lt1>
        <a:sysClr val="window" lastClr="FFFFFF"/>
      </a:lt1>
      <a:dk2>
        <a:srgbClr val="3F3F3F"/>
      </a:dk2>
      <a:lt2>
        <a:srgbClr val="C0C0C0"/>
      </a:lt2>
      <a:accent1>
        <a:srgbClr val="021F42"/>
      </a:accent1>
      <a:accent2>
        <a:srgbClr val="0B315E"/>
      </a:accent2>
      <a:accent3>
        <a:srgbClr val="0A4BBC"/>
      </a:accent3>
      <a:accent4>
        <a:srgbClr val="9EC5F4"/>
      </a:accent4>
      <a:accent5>
        <a:srgbClr val="646464"/>
      </a:accent5>
      <a:accent6>
        <a:srgbClr val="868686"/>
      </a:accent6>
      <a:hlink>
        <a:srgbClr val="3F3F3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Meritain Health 2023 Theme">
      <a:dk1>
        <a:srgbClr val="000000"/>
      </a:dk1>
      <a:lt1>
        <a:sysClr val="window" lastClr="FFFFFF"/>
      </a:lt1>
      <a:dk2>
        <a:srgbClr val="3F3F3F"/>
      </a:dk2>
      <a:lt2>
        <a:srgbClr val="C0C0C0"/>
      </a:lt2>
      <a:accent1>
        <a:srgbClr val="021F42"/>
      </a:accent1>
      <a:accent2>
        <a:srgbClr val="0B315E"/>
      </a:accent2>
      <a:accent3>
        <a:srgbClr val="0A4BBC"/>
      </a:accent3>
      <a:accent4>
        <a:srgbClr val="9EC5F4"/>
      </a:accent4>
      <a:accent5>
        <a:srgbClr val="646464"/>
      </a:accent5>
      <a:accent6>
        <a:srgbClr val="868686"/>
      </a:accent6>
      <a:hlink>
        <a:srgbClr val="3F3F3F"/>
      </a:hlink>
      <a:folHlink>
        <a:srgbClr val="A5A5A5"/>
      </a:folHlink>
    </a:clrScheme>
    <a:fontScheme name="CVS Health Sans">
      <a:majorFont>
        <a:latin typeface="CVS Health Sans"/>
        <a:ea typeface=""/>
        <a:cs typeface=""/>
      </a:majorFont>
      <a:minorFont>
        <a:latin typeface="CVS Health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ritain Colors 2023">
      <a:dk1>
        <a:srgbClr val="0B315E"/>
      </a:dk1>
      <a:lt1>
        <a:sysClr val="window" lastClr="FFFFFF"/>
      </a:lt1>
      <a:dk2>
        <a:srgbClr val="000000"/>
      </a:dk2>
      <a:lt2>
        <a:srgbClr val="FFFFFF"/>
      </a:lt2>
      <a:accent1>
        <a:srgbClr val="0B315E"/>
      </a:accent1>
      <a:accent2>
        <a:srgbClr val="00559C"/>
      </a:accent2>
      <a:accent3>
        <a:srgbClr val="021F42"/>
      </a:accent3>
      <a:accent4>
        <a:srgbClr val="F2F2F2"/>
      </a:accent4>
      <a:accent5>
        <a:srgbClr val="E9E9E9"/>
      </a:accent5>
      <a:accent6>
        <a:srgbClr val="CCCCCC"/>
      </a:accent6>
      <a:hlink>
        <a:srgbClr val="767676"/>
      </a:hlink>
      <a:folHlink>
        <a:srgbClr val="57575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B04C55F3CFA04492E8326727ABFDF9" ma:contentTypeVersion="13" ma:contentTypeDescription="Create a new document." ma:contentTypeScope="" ma:versionID="4a0f85d8c221b516b3459e7877e8f31d">
  <xsd:schema xmlns:xsd="http://www.w3.org/2001/XMLSchema" xmlns:xs="http://www.w3.org/2001/XMLSchema" xmlns:p="http://schemas.microsoft.com/office/2006/metadata/properties" xmlns:ns2="5658a880-93d7-4cd5-ae2b-27d219f3ce53" xmlns:ns3="258ba4df-c59f-4439-9bac-bc23fe7ce8d7" targetNamespace="http://schemas.microsoft.com/office/2006/metadata/properties" ma:root="true" ma:fieldsID="727e53b8dd99de3de287f85a0ead5660" ns2:_="" ns3:_="">
    <xsd:import namespace="5658a880-93d7-4cd5-ae2b-27d219f3ce53"/>
    <xsd:import namespace="258ba4df-c59f-4439-9bac-bc23fe7ce8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8a880-93d7-4cd5-ae2b-27d219f3ce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ba4df-c59f-4439-9bac-bc23fe7ce8d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C9C3E5-B1BD-4942-91EF-47A90A557DE3}">
  <ds:schemaRefs>
    <ds:schemaRef ds:uri="http://purl.org/dc/terms/"/>
    <ds:schemaRef ds:uri="ccf92948-9bd2-4fd2-870f-fdbcff5bd5e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a5af062-e108-445f-b018-6d5cb804bedd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5382023-8D60-466C-851B-45E2B9DE22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70E614-22F2-4ED6-8932-FE1E004C0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8a880-93d7-4cd5-ae2b-27d219f3ce53"/>
    <ds:schemaRef ds:uri="258ba4df-c59f-4439-9bac-bc23fe7ce8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446</Words>
  <Application>Microsoft Office PowerPoint</Application>
  <PresentationFormat>Widescreen</PresentationFormat>
  <Paragraphs>41</Paragraphs>
  <Slides>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CVS Health Sans</vt:lpstr>
      <vt:lpstr>Gotham A</vt:lpstr>
      <vt:lpstr>Symbol</vt:lpstr>
      <vt:lpstr>2_Office Theme</vt:lpstr>
      <vt:lpstr>5_Office Theme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 279</dc:creator>
  <cp:lastModifiedBy>Peter, Audra L</cp:lastModifiedBy>
  <cp:revision>221</cp:revision>
  <dcterms:created xsi:type="dcterms:W3CDTF">2020-11-23T14:31:59Z</dcterms:created>
  <dcterms:modified xsi:type="dcterms:W3CDTF">2023-11-22T19:34:55Z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7599526-06ca-49cc-9fa9-5307800a949a_Enabled">
    <vt:lpwstr>true</vt:lpwstr>
  </property>
  <property fmtid="{D5CDD505-2E9C-101B-9397-08002B2CF9AE}" pid="3" name="MSIP_Label_67599526-06ca-49cc-9fa9-5307800a949a_SetDate">
    <vt:lpwstr>2023-05-24T13:45:47Z</vt:lpwstr>
  </property>
  <property fmtid="{D5CDD505-2E9C-101B-9397-08002B2CF9AE}" pid="4" name="MSIP_Label_67599526-06ca-49cc-9fa9-5307800a949a_Method">
    <vt:lpwstr>Standard</vt:lpwstr>
  </property>
  <property fmtid="{D5CDD505-2E9C-101B-9397-08002B2CF9AE}" pid="5" name="MSIP_Label_67599526-06ca-49cc-9fa9-5307800a949a_Name">
    <vt:lpwstr>67599526-06ca-49cc-9fa9-5307800a949a</vt:lpwstr>
  </property>
  <property fmtid="{D5CDD505-2E9C-101B-9397-08002B2CF9AE}" pid="6" name="MSIP_Label_67599526-06ca-49cc-9fa9-5307800a949a_SiteId">
    <vt:lpwstr>fabb61b8-3afe-4e75-b934-a47f782b8cd7</vt:lpwstr>
  </property>
  <property fmtid="{D5CDD505-2E9C-101B-9397-08002B2CF9AE}" pid="7" name="MSIP_Label_67599526-06ca-49cc-9fa9-5307800a949a_ActionId">
    <vt:lpwstr>a0e590b4-bcc3-4f79-87d1-8445a2b4695c</vt:lpwstr>
  </property>
  <property fmtid="{D5CDD505-2E9C-101B-9397-08002B2CF9AE}" pid="8" name="MSIP_Label_67599526-06ca-49cc-9fa9-5307800a949a_ContentBits">
    <vt:lpwstr>0</vt:lpwstr>
  </property>
  <property fmtid="{D5CDD505-2E9C-101B-9397-08002B2CF9AE}" pid="9" name="ContentTypeId">
    <vt:lpwstr>0x010100CCB04C55F3CFA04492E8326727ABFDF9</vt:lpwstr>
  </property>
</Properties>
</file>